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3" r:id="rId2"/>
  </p:sldMasterIdLst>
  <p:notesMasterIdLst>
    <p:notesMasterId r:id="rId16"/>
  </p:notesMasterIdLst>
  <p:handoutMasterIdLst>
    <p:handoutMasterId r:id="rId17"/>
  </p:handoutMasterIdLst>
  <p:sldIdLst>
    <p:sldId id="1060" r:id="rId3"/>
    <p:sldId id="1075" r:id="rId4"/>
    <p:sldId id="1068" r:id="rId5"/>
    <p:sldId id="1070" r:id="rId6"/>
    <p:sldId id="1071" r:id="rId7"/>
    <p:sldId id="1079" r:id="rId8"/>
    <p:sldId id="1078" r:id="rId9"/>
    <p:sldId id="1072" r:id="rId10"/>
    <p:sldId id="1073" r:id="rId11"/>
    <p:sldId id="1074" r:id="rId12"/>
    <p:sldId id="1076" r:id="rId13"/>
    <p:sldId id="1077" r:id="rId14"/>
    <p:sldId id="1069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B30202"/>
    <a:srgbClr val="1B2538"/>
    <a:srgbClr val="D90000"/>
    <a:srgbClr val="5F5F5F"/>
    <a:srgbClr val="FFCC00"/>
    <a:srgbClr val="1B2528"/>
    <a:srgbClr val="CD0921"/>
    <a:srgbClr val="A8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9" autoAdjust="0"/>
    <p:restoredTop sz="95883" autoAdjust="0"/>
  </p:normalViewPr>
  <p:slideViewPr>
    <p:cSldViewPr snapToGrid="0">
      <p:cViewPr varScale="1">
        <p:scale>
          <a:sx n="147" d="100"/>
          <a:sy n="147" d="100"/>
        </p:scale>
        <p:origin x="1110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r>
              <a:rPr lang="en-US"/>
              <a:t>MSC Software Confidential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27286-13FD-5A47-A786-126FF9EBD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96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r>
              <a:rPr lang="en-US"/>
              <a:t>MSC Software Confidential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E3A6A-9153-F049-B45D-91B7EEC34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7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MSC Software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E3A6A-9153-F049-B45D-91B7EEC344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Picture 2" descr="2014_MSCApex-PPT-cover2-trans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3771900"/>
          </a:xfrm>
          <a:prstGeom prst="rect">
            <a:avLst/>
          </a:prstGeom>
          <a:solidFill>
            <a:srgbClr val="B3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7475" y="1418455"/>
            <a:ext cx="8224008" cy="615950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7475" y="2038558"/>
            <a:ext cx="8224008" cy="3619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sz="1575" baseline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7475" y="2575176"/>
            <a:ext cx="8224008" cy="305662"/>
          </a:xfrm>
          <a:prstGeom prst="rect">
            <a:avLst/>
          </a:prstGeom>
        </p:spPr>
        <p:txBody>
          <a:bodyPr/>
          <a:lstStyle>
            <a:lvl1pPr algn="l">
              <a:buNone/>
              <a:defRPr sz="1350" b="0">
                <a:solidFill>
                  <a:srgbClr val="FFFFFF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7475" y="2864554"/>
            <a:ext cx="8224008" cy="279287"/>
          </a:xfrm>
          <a:prstGeom prst="rect">
            <a:avLst/>
          </a:prstGeom>
        </p:spPr>
        <p:txBody>
          <a:bodyPr/>
          <a:lstStyle>
            <a:lvl1pPr algn="l">
              <a:buNone/>
              <a:defRPr sz="1050" b="0" i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August 8, 2011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2876" cy="3771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4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5672" y="1048481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64" y="4845901"/>
            <a:ext cx="1071104" cy="21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64" y="4845901"/>
            <a:ext cx="1071104" cy="212430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255525" y="4871950"/>
            <a:ext cx="1958371" cy="2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rgbClr val="FFFFFF">
                    <a:lumMod val="65000"/>
                  </a:srgbClr>
                </a:solidFill>
                <a:latin typeface="Arial"/>
                <a:cs typeface="Arial"/>
              </a:rPr>
              <a:t>MSC Software Confidential </a:t>
            </a:r>
          </a:p>
        </p:txBody>
      </p:sp>
      <p:pic>
        <p:nvPicPr>
          <p:cNvPr id="15" name="Picture 14" descr="MSC_logo_red_web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120" y="4735303"/>
            <a:ext cx="1477917" cy="436772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19768" y="255531"/>
            <a:ext cx="84420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42876" cy="1028700"/>
          </a:xfrm>
          <a:prstGeom prst="rect">
            <a:avLst/>
          </a:prstGeom>
          <a:solidFill>
            <a:srgbClr val="B3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028700"/>
            <a:ext cx="142876" cy="411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08325" y="4883400"/>
            <a:ext cx="1958371" cy="2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60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en-JM" sz="6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024" y="1049243"/>
            <a:ext cx="4140200" cy="3760178"/>
          </a:xfrm>
          <a:prstGeom prst="rect">
            <a:avLst/>
          </a:prstGeo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768424" y="1049246"/>
            <a:ext cx="4140200" cy="3760175"/>
          </a:xfrm>
          <a:prstGeom prst="rect">
            <a:avLst/>
          </a:prstGeo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1028700"/>
            <a:ext cx="142876" cy="411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19768" y="255531"/>
            <a:ext cx="84420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42876" cy="1028700"/>
          </a:xfrm>
          <a:prstGeom prst="rect">
            <a:avLst/>
          </a:prstGeom>
          <a:solidFill>
            <a:srgbClr val="B3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64" y="4845901"/>
            <a:ext cx="1071104" cy="2124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64" y="4845901"/>
            <a:ext cx="1071104" cy="212430"/>
          </a:xfrm>
          <a:prstGeom prst="rect">
            <a:avLst/>
          </a:prstGeom>
        </p:spPr>
      </p:pic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255525" y="4871950"/>
            <a:ext cx="1958371" cy="2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rgbClr val="FFFFFF">
                    <a:lumMod val="65000"/>
                  </a:srgbClr>
                </a:solidFill>
                <a:latin typeface="Arial"/>
                <a:cs typeface="Arial"/>
              </a:rPr>
              <a:t>MSC Software Confidential </a:t>
            </a:r>
          </a:p>
        </p:txBody>
      </p:sp>
      <p:pic>
        <p:nvPicPr>
          <p:cNvPr id="21" name="Picture 20" descr="MSC_logo_red_web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120" y="4735303"/>
            <a:ext cx="1477917" cy="436772"/>
          </a:xfrm>
          <a:prstGeom prst="rect">
            <a:avLst/>
          </a:prstGeom>
        </p:spPr>
      </p:pic>
      <p:sp>
        <p:nvSpPr>
          <p:cNvPr id="23" name="Rectangle 4"/>
          <p:cNvSpPr txBox="1">
            <a:spLocks noChangeArrowheads="1"/>
          </p:cNvSpPr>
          <p:nvPr userDrawn="1"/>
        </p:nvSpPr>
        <p:spPr bwMode="auto">
          <a:xfrm>
            <a:off x="3608325" y="4883400"/>
            <a:ext cx="1958371" cy="2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60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en-JM" sz="6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28700"/>
            <a:ext cx="142876" cy="411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42876" cy="1028700"/>
          </a:xfrm>
          <a:prstGeom prst="rect">
            <a:avLst/>
          </a:prstGeom>
          <a:solidFill>
            <a:srgbClr val="B3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64" y="4845901"/>
            <a:ext cx="1071104" cy="212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64" y="4845901"/>
            <a:ext cx="1071104" cy="212430"/>
          </a:xfrm>
          <a:prstGeom prst="rect">
            <a:avLst/>
          </a:prstGeom>
        </p:spPr>
      </p:pic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255525" y="4871950"/>
            <a:ext cx="1958371" cy="2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rgbClr val="FFFFFF">
                    <a:lumMod val="65000"/>
                  </a:srgbClr>
                </a:solidFill>
                <a:latin typeface="Arial"/>
                <a:cs typeface="Arial"/>
              </a:rPr>
              <a:t>MSC Software Confidential </a:t>
            </a:r>
          </a:p>
        </p:txBody>
      </p:sp>
      <p:pic>
        <p:nvPicPr>
          <p:cNvPr id="16" name="Picture 15" descr="MSC_logo_red_web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120" y="4735303"/>
            <a:ext cx="1477917" cy="436772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3608325" y="4883400"/>
            <a:ext cx="1958371" cy="2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600">
                <a:solidFill>
                  <a:srgbClr val="FFFFFF">
                    <a:lumMod val="65000"/>
                  </a:srgbClr>
                </a:solidFill>
              </a:rPr>
              <a:pPr algn="ctr"/>
              <a:t>‹#›</a:t>
            </a:fld>
            <a:endParaRPr lang="en-JM" sz="6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B3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1830161"/>
            <a:ext cx="9144000" cy="615950"/>
          </a:xfrm>
          <a:prstGeom prst="rect">
            <a:avLst/>
          </a:prstGeom>
        </p:spPr>
        <p:txBody>
          <a:bodyPr anchor="b"/>
          <a:lstStyle>
            <a:lvl1pPr algn="ctr">
              <a:defRPr sz="3000" b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Divider Title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2450264"/>
            <a:ext cx="9144000" cy="36194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285051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6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9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692" y="2682374"/>
            <a:ext cx="8489462" cy="523250"/>
          </a:xfrm>
          <a:prstGeom prst="rect">
            <a:avLst/>
          </a:prstGeom>
        </p:spPr>
        <p:txBody>
          <a:bodyPr/>
          <a:lstStyle>
            <a:lvl1pPr algn="l">
              <a:defRPr sz="3400" b="1" baseline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92" y="3214556"/>
            <a:ext cx="8489462" cy="361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sz="1900" baseline="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8692" y="3841061"/>
            <a:ext cx="8489462" cy="287757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>
                <a:solidFill>
                  <a:srgbClr val="FFFFFF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8692" y="4121647"/>
            <a:ext cx="8489462" cy="27928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0" i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2014_MSCApex-PPT-title2-trans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7" t="88615"/>
          <a:stretch/>
        </p:blipFill>
        <p:spPr>
          <a:xfrm>
            <a:off x="7888108" y="4515555"/>
            <a:ext cx="1255889" cy="585611"/>
          </a:xfrm>
          <a:prstGeom prst="rect">
            <a:avLst/>
          </a:prstGeom>
        </p:spPr>
      </p:pic>
      <p:pic>
        <p:nvPicPr>
          <p:cNvPr id="12" name="Picture 11" descr="2014_MSCApex-PPT-title2-trans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2" r="1439" b="46776"/>
          <a:stretch/>
        </p:blipFill>
        <p:spPr>
          <a:xfrm>
            <a:off x="6110111" y="0"/>
            <a:ext cx="3033889" cy="2737556"/>
          </a:xfrm>
          <a:prstGeom prst="rect">
            <a:avLst/>
          </a:prstGeom>
        </p:spPr>
      </p:pic>
      <p:pic>
        <p:nvPicPr>
          <p:cNvPr id="4" name="Picture 3" descr="MSC_Apex_Logo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" y="649111"/>
            <a:ext cx="4237256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0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6875"/>
            <a:ext cx="8458200" cy="628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307307"/>
            <a:ext cx="8466667" cy="3247733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1443" y="4879231"/>
            <a:ext cx="1611891" cy="264269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D956A4BE-A8E5-44F8-BF5C-F37C148E4EB3}" type="datetime1">
              <a:rPr lang="en-US" smtClean="0">
                <a:solidFill>
                  <a:srgbClr val="FFFFFF">
                    <a:lumMod val="65000"/>
                  </a:srgbClr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2/28/2018</a:t>
            </a:fld>
            <a:endParaRPr lang="en-US" dirty="0">
              <a:solidFill>
                <a:srgbClr val="FFFFFF">
                  <a:lumMod val="65000"/>
                </a:srgbClr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38600" y="4875962"/>
            <a:ext cx="990600" cy="114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26F2-47A6-4EEB-A455-9A308834C41D}" type="slidenum">
              <a:rPr lang="en-US" smtClean="0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‹#›</a:t>
            </a:fld>
            <a:endParaRPr lang="en-US" sz="1050" dirty="0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85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1443" y="4879231"/>
            <a:ext cx="1611891" cy="26426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CAD4-6225-4E90-9150-5FDEEAF2F8BA}" type="datetime1">
              <a:rPr lang="en-US" smtClean="0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2/28/2018</a:t>
            </a:fld>
            <a:endParaRPr lang="en-US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38600" y="4875962"/>
            <a:ext cx="990600" cy="114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9BDA-E5CB-4EE6-99F7-5C537A78647A}" type="slidenum">
              <a:rPr lang="en-US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‹#›</a:t>
            </a:fld>
            <a:endParaRPr lang="en-US" sz="1050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096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 wrap="none"/>
          <a:lstStyle>
            <a:lvl1pPr algn="ctr">
              <a:buNone/>
              <a:defRPr sz="1350" b="0"/>
            </a:lvl1pPr>
            <a:lvl2pPr algn="ctr">
              <a:buNone/>
              <a:defRPr sz="1350"/>
            </a:lvl2pPr>
            <a:lvl3pPr algn="ctr">
              <a:buNone/>
              <a:defRPr sz="1200"/>
            </a:lvl3pPr>
            <a:lvl4pPr algn="ctr">
              <a:buNone/>
              <a:defRPr sz="1050"/>
            </a:lvl4pPr>
            <a:lvl5pPr algn="ctr">
              <a:buNone/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208" y="200026"/>
            <a:ext cx="8452842" cy="6381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 wrap="none"/>
          <a:lstStyle>
            <a:lvl1pPr algn="ctr">
              <a:buNone/>
              <a:defRPr sz="1350" b="0"/>
            </a:lvl1pPr>
            <a:lvl2pPr algn="ctr">
              <a:buNone/>
              <a:defRPr sz="1350"/>
            </a:lvl2pPr>
            <a:lvl3pPr algn="ctr">
              <a:buNone/>
              <a:defRPr sz="1200"/>
            </a:lvl3pPr>
            <a:lvl4pPr algn="ctr">
              <a:buNone/>
              <a:defRPr sz="1050"/>
            </a:lvl4pPr>
            <a:lvl5pPr algn="ctr">
              <a:buNone/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208" y="200026"/>
            <a:ext cx="8452842" cy="6381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 wrap="none"/>
          <a:lstStyle>
            <a:lvl1pPr algn="ctr">
              <a:buNone/>
              <a:defRPr sz="1350" b="0"/>
            </a:lvl1pPr>
            <a:lvl2pPr algn="ctr">
              <a:buNone/>
              <a:defRPr sz="1350"/>
            </a:lvl2pPr>
            <a:lvl3pPr algn="ctr">
              <a:buNone/>
              <a:defRPr sz="1200"/>
            </a:lvl3pPr>
            <a:lvl4pPr algn="ctr">
              <a:buNone/>
              <a:defRPr sz="1050"/>
            </a:lvl4pPr>
            <a:lvl5pPr algn="ctr">
              <a:buNone/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208" y="200026"/>
            <a:ext cx="8452842" cy="6381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-139700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3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bg>
      <p:bgPr>
        <a:solidFill>
          <a:srgbClr val="B3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1830163"/>
            <a:ext cx="9144000" cy="615950"/>
          </a:xfrm>
          <a:prstGeom prst="rect">
            <a:avLst/>
          </a:prstGeom>
        </p:spPr>
        <p:txBody>
          <a:bodyPr anchor="b"/>
          <a:lstStyle>
            <a:lvl1pPr algn="ctr">
              <a:defRPr sz="2769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defRPr>
            </a:lvl1pPr>
          </a:lstStyle>
          <a:p>
            <a:r>
              <a:rPr lang="en-US" dirty="0" smtClean="0"/>
              <a:t>Click to edit Divider Title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2450265"/>
            <a:ext cx="9144000" cy="361949"/>
          </a:xfrm>
          <a:prstGeom prst="rect">
            <a:avLst/>
          </a:prstGeom>
        </p:spPr>
        <p:txBody>
          <a:bodyPr/>
          <a:lstStyle>
            <a:lvl1pPr marL="0" marR="0" indent="0" algn="ctr" defTabSz="633062" rtl="0" eaLnBrk="0" fontAlgn="base" latinLnBrk="0" hangingPunct="0">
              <a:lnSpc>
                <a:spcPct val="100000"/>
              </a:lnSpc>
              <a:spcBef>
                <a:spcPts val="208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baseline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</a:defRPr>
            </a:lvl1pPr>
          </a:lstStyle>
          <a:p>
            <a:r>
              <a:rPr lang="en-US" dirty="0" smtClean="0"/>
              <a:t>Click to edit 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98897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6692900" y="48196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360896" y="4871950"/>
            <a:ext cx="1958371" cy="2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>
              <a:defRPr/>
            </a:pPr>
            <a:r>
              <a:rPr lang="en-US" sz="675" dirty="0">
                <a:solidFill>
                  <a:srgbClr val="FFFFFF">
                    <a:lumMod val="65000"/>
                  </a:srgbClr>
                </a:solidFill>
                <a:latin typeface="HelveticaNeueLT Pro 55 Roman"/>
                <a:cs typeface="HelveticaNeueLT Pro 55 Roman"/>
              </a:rPr>
              <a:t>MSC Software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133833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972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188" y="1383506"/>
            <a:ext cx="3884612" cy="27527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1" y="1383506"/>
            <a:ext cx="3884613" cy="27527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0"/>
          </p:nvPr>
        </p:nvSpPr>
        <p:spPr>
          <a:xfrm>
            <a:off x="298450" y="4726782"/>
            <a:ext cx="1512888" cy="16073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6332B6-6247-45AB-B2F5-2BB54219C044}" type="datetime1">
              <a:rPr lang="en-US" noProof="1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2/28/2018</a:t>
            </a:fld>
            <a:endParaRPr lang="sv-SE" noProof="1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298450" y="4649391"/>
            <a:ext cx="4273550" cy="160734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t>NTCS/Erik Gomez/Powertrain Dynamics</a:t>
            </a:r>
          </a:p>
        </p:txBody>
      </p:sp>
    </p:spTree>
    <p:extLst>
      <p:ext uri="{BB962C8B-B14F-4D97-AF65-F5344CB8AC3E}">
        <p14:creationId xmlns:p14="http://schemas.microsoft.com/office/powerpoint/2010/main" val="2819375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972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189" y="1383506"/>
            <a:ext cx="7921625" cy="2752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>
          <a:xfrm>
            <a:off x="298450" y="4726782"/>
            <a:ext cx="1512888" cy="16073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58A43-4733-4CE2-B6FA-4D941C92CF82}" type="datetime1">
              <a:rPr lang="en-US" noProof="1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2/28/2018</a:t>
            </a:fld>
            <a:endParaRPr lang="sv-SE" noProof="1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98450" y="4649391"/>
            <a:ext cx="4273550" cy="160734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t>NTCS/Erik Gomez/Powertrain Dynamics</a:t>
            </a:r>
          </a:p>
        </p:txBody>
      </p:sp>
    </p:spTree>
    <p:extLst>
      <p:ext uri="{BB962C8B-B14F-4D97-AF65-F5344CB8AC3E}">
        <p14:creationId xmlns:p14="http://schemas.microsoft.com/office/powerpoint/2010/main" val="407948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3" name="Picture 2" descr="2014_MSCApex-PPT-back2-trans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0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55601" y="1076325"/>
            <a:ext cx="8432800" cy="3609975"/>
          </a:xfrm>
          <a:prstGeom prst="rect">
            <a:avLst/>
          </a:prstGeom>
        </p:spPr>
        <p:txBody>
          <a:bodyPr/>
          <a:lstStyle>
            <a:lvl1pPr>
              <a:defRPr sz="1385"/>
            </a:lvl1pPr>
            <a:lvl2pPr>
              <a:defRPr sz="1247"/>
            </a:lvl2pPr>
            <a:lvl3pPr>
              <a:defRPr sz="1108"/>
            </a:lvl3pPr>
            <a:lvl4pPr>
              <a:defRPr sz="969"/>
            </a:lvl4pPr>
            <a:lvl5pPr>
              <a:defRPr sz="900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3335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2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54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54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900"/>
            <a:ext cx="8839200" cy="6075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3400"/>
            <a:ext cx="8839200" cy="3645000"/>
          </a:xfrm>
          <a:prstGeom prst="rect">
            <a:avLst/>
          </a:prstGeom>
        </p:spPr>
        <p:txBody>
          <a:bodyPr/>
          <a:lstStyle>
            <a:lvl1pPr>
              <a:defRPr sz="1385"/>
            </a:lvl1pPr>
            <a:lvl2pPr>
              <a:defRPr sz="1247"/>
            </a:lvl2pPr>
            <a:lvl3pPr>
              <a:defRPr sz="1108"/>
            </a:lvl3pPr>
            <a:lvl4pPr>
              <a:defRPr sz="969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1445" y="4879234"/>
            <a:ext cx="1611891" cy="2642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2215-26D4-47DB-A759-9FB88E47FE59}" type="datetime1">
              <a:rPr lang="en-US" altLang="ja-JP"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2/28/2018</a:t>
            </a:fld>
            <a:endParaRPr lang="en-US" dirty="0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38600" y="4875962"/>
            <a:ext cx="990600" cy="114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AD49-081A-4CEF-B9E2-934FC1D9F3B5}" type="slidenum">
              <a:rPr>
                <a:solidFill>
                  <a:srgbClr val="000000"/>
                </a:solidFill>
                <a:latin typeface="Arial" pitchFamily="-60" charset="0"/>
                <a:ea typeface="ＭＳ Ｐゴシック" pitchFamily="-60" charset="-128"/>
              </a:rPr>
              <a:pPr>
                <a:defRPr/>
              </a:pPr>
              <a:t>‹#›</a:t>
            </a:fld>
            <a:endParaRPr sz="969" dirty="0">
              <a:solidFill>
                <a:srgbClr val="0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28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5"/>
            <a:ext cx="8432800" cy="3609975"/>
          </a:xfrm>
          <a:prstGeom prst="rect">
            <a:avLst/>
          </a:prstGeom>
        </p:spPr>
        <p:txBody>
          <a:bodyPr wrap="none"/>
          <a:lstStyle>
            <a:lvl1pPr algn="ctr">
              <a:buNone/>
              <a:defRPr sz="1350" b="0"/>
            </a:lvl1pPr>
            <a:lvl2pPr algn="ctr">
              <a:buNone/>
              <a:defRPr sz="1350"/>
            </a:lvl2pPr>
            <a:lvl3pPr algn="ctr">
              <a:buNone/>
              <a:defRPr sz="1200"/>
            </a:lvl3pPr>
            <a:lvl4pPr algn="ctr">
              <a:buNone/>
              <a:defRPr sz="1050"/>
            </a:lvl4pPr>
            <a:lvl5pPr algn="ctr">
              <a:buNone/>
              <a:defRPr sz="9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208" y="200026"/>
            <a:ext cx="8452842" cy="6381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9106" y="4819650"/>
            <a:ext cx="58578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 b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74A0AB3-E310-B140-B516-067AD01C0E59}" type="slidenum">
              <a:rPr lang="en-JM" smtClean="0">
                <a:solidFill>
                  <a:srgbClr val="FFFFFF">
                    <a:lumMod val="65000"/>
                  </a:srgbClr>
                </a:solidFill>
                <a:ea typeface="ＭＳ Ｐゴシック" pitchFamily="-60" charset="-128"/>
              </a:rPr>
              <a:pPr/>
              <a:t>‹#›</a:t>
            </a:fld>
            <a:endParaRPr lang="en-JM" dirty="0">
              <a:solidFill>
                <a:srgbClr val="FFFFFF">
                  <a:lumMod val="65000"/>
                </a:srgbClr>
              </a:solidFill>
              <a:ea typeface="ＭＳ Ｐゴシック" pitchFamily="-60" charset="-128"/>
            </a:endParaRP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3175" y="48450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fld id="{FDC45107-9AD2-B74E-AE18-5F26A968F252}" type="datetime1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2/28/2018</a:t>
            </a:fld>
            <a:endParaRPr lang="en-JM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692" y="2682374"/>
            <a:ext cx="8489462" cy="523250"/>
          </a:xfrm>
          <a:prstGeom prst="rect">
            <a:avLst/>
          </a:prstGeom>
        </p:spPr>
        <p:txBody>
          <a:bodyPr/>
          <a:lstStyle>
            <a:lvl1pPr algn="l">
              <a:defRPr sz="3400" b="1" baseline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92" y="3214556"/>
            <a:ext cx="8489462" cy="361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sz="1900" baseline="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8692" y="3841061"/>
            <a:ext cx="8489462" cy="287757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>
                <a:solidFill>
                  <a:srgbClr val="FFFFFF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8692" y="4121647"/>
            <a:ext cx="8489462" cy="27928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0" i="1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2014_MSCApex-PPT-title2-trans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7" t="88615"/>
          <a:stretch/>
        </p:blipFill>
        <p:spPr>
          <a:xfrm>
            <a:off x="7888108" y="4515555"/>
            <a:ext cx="1255889" cy="585611"/>
          </a:xfrm>
          <a:prstGeom prst="rect">
            <a:avLst/>
          </a:prstGeom>
        </p:spPr>
      </p:pic>
      <p:pic>
        <p:nvPicPr>
          <p:cNvPr id="12" name="Picture 11" descr="2014_MSCApex-PPT-title2-trans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2" r="1439" b="46776"/>
          <a:stretch/>
        </p:blipFill>
        <p:spPr>
          <a:xfrm>
            <a:off x="6110111" y="0"/>
            <a:ext cx="3033889" cy="2737556"/>
          </a:xfrm>
          <a:prstGeom prst="rect">
            <a:avLst/>
          </a:prstGeom>
        </p:spPr>
      </p:pic>
      <p:pic>
        <p:nvPicPr>
          <p:cNvPr id="4" name="Picture 3" descr="MSC_Apex_Logo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" y="649111"/>
            <a:ext cx="4237256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4140200" cy="36099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699000" y="1076327"/>
            <a:ext cx="4140200" cy="36099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MSC_logo_red_web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122" y="4645750"/>
            <a:ext cx="1477917" cy="524126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33557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243135" y="4844590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HelveticaNeueLT Pro 65 Md" pitchFamily="-60" charset="0"/>
                <a:cs typeface="Arial"/>
              </a:rPr>
              <a:t>MSC Software Confidential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HelveticaNeueLT Pro 65 Md" pitchFamily="-6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SC_logo_red_web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122" y="4645750"/>
            <a:ext cx="1477917" cy="524126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243135" y="4844590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HelveticaNeueLT Pro 65 Md" pitchFamily="-60" charset="0"/>
                <a:cs typeface="Arial"/>
              </a:rPr>
              <a:t>MSC Software Confidential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HelveticaNeueLT Pro 65 Md" pitchFamily="-6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24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30161"/>
            <a:ext cx="9144000" cy="61595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50265"/>
            <a:ext cx="9144000" cy="36194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baseline="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64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42876" cy="5143500"/>
            <a:chOff x="0" y="0"/>
            <a:chExt cx="142876" cy="51435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42876" cy="1234440"/>
            </a:xfrm>
            <a:prstGeom prst="rect">
              <a:avLst/>
            </a:prstGeom>
            <a:solidFill>
              <a:srgbClr val="B3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1110996"/>
              <a:ext cx="142876" cy="403250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MSC_logo_red_web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122" y="4645750"/>
            <a:ext cx="1477917" cy="524126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243135" y="4844590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HelveticaNeueLT Pro 65 Md" pitchFamily="-60" charset="0"/>
                <a:cs typeface="Arial"/>
              </a:rPr>
              <a:t>MSC Software Confidential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HelveticaNeueLT Pro 65 Md" pitchFamily="-6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29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335571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142876" cy="5143500"/>
            <a:chOff x="0" y="0"/>
            <a:chExt cx="142876" cy="51435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42876" cy="1234440"/>
            </a:xfrm>
            <a:prstGeom prst="rect">
              <a:avLst/>
            </a:prstGeom>
            <a:solidFill>
              <a:srgbClr val="B3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10996"/>
              <a:ext cx="142876" cy="403250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MSC_logo_red_web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122" y="4645750"/>
            <a:ext cx="1477917" cy="524126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243135" y="4844590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HelveticaNeueLT Pro 65 Md" pitchFamily="-60" charset="0"/>
                <a:cs typeface="Arial"/>
              </a:rPr>
              <a:t>MSC Software Confidential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HelveticaNeueLT Pro 65 Md" pitchFamily="-60" charset="0"/>
              <a:cs typeface="Arial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592815" y="4859856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8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JM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4928292"/>
            <a:ext cx="8565783" cy="219456"/>
          </a:xfrm>
          <a:prstGeom prst="rect">
            <a:avLst/>
          </a:prstGeom>
          <a:solidFill>
            <a:srgbClr val="4D4E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565784" y="4928293"/>
            <a:ext cx="585377" cy="216812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Shape 4"/>
          <p:cNvSpPr/>
          <p:nvPr userDrawn="1"/>
        </p:nvSpPr>
        <p:spPr>
          <a:xfrm>
            <a:off x="263204" y="4955496"/>
            <a:ext cx="816730" cy="17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584200">
              <a:defRPr sz="1600" b="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50" dirty="0" smtClean="0">
                <a:latin typeface="Arial" pitchFamily="-60" charset="0"/>
                <a:ea typeface="ＭＳ Ｐゴシック" pitchFamily="-60" charset="-128"/>
              </a:rPr>
              <a:t>MSC Software Confidential </a:t>
            </a:r>
            <a:endParaRPr sz="450" dirty="0"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21" name="Shape 7"/>
          <p:cNvSpPr/>
          <p:nvPr userDrawn="1"/>
        </p:nvSpPr>
        <p:spPr>
          <a:xfrm>
            <a:off x="369" y="0"/>
            <a:ext cx="74968" cy="9509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38150">
              <a:defRPr sz="3200">
                <a:solidFill>
                  <a:srgbClr val="53585F"/>
                </a:solidFill>
              </a:defRPr>
            </a:pPr>
            <a:endParaRPr sz="2400">
              <a:solidFill>
                <a:srgbClr val="53585F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8565784" y="4952852"/>
            <a:ext cx="585377" cy="18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45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JM" sz="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1752" y="308610"/>
            <a:ext cx="8442010" cy="432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rgbClr val="1B253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  <p:sldLayoutId id="2147483674" r:id="rId4"/>
    <p:sldLayoutId id="2147483677" r:id="rId5"/>
    <p:sldLayoutId id="2147483676" r:id="rId6"/>
    <p:sldLayoutId id="2147483680" r:id="rId7"/>
    <p:sldLayoutId id="2147483692" r:id="rId8"/>
    <p:sldLayoutId id="214748369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D90000"/>
        </a:buClr>
        <a:buFont typeface="Times" charset="0"/>
        <a:buChar char="•"/>
        <a:defRPr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8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baseline="0">
          <a:solidFill>
            <a:srgbClr val="000000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CD092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CD092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CD092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CD092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40000"/>
        </a:spcBef>
        <a:spcAft>
          <a:spcPct val="0"/>
        </a:spcAft>
        <a:buClr>
          <a:srgbClr val="D90000"/>
        </a:buClr>
        <a:buFont typeface="Times" pitchFamily="-60" charset="0"/>
        <a:buChar char="•"/>
        <a:defRPr sz="135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275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Times" pitchFamily="-60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975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2364" y="3137736"/>
            <a:ext cx="6206588" cy="1081024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Automatic Fastener Script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814655" y="4191222"/>
            <a:ext cx="2007796" cy="2792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D90000"/>
              </a:buClr>
              <a:buFont typeface="Times" charset="0"/>
              <a:buNone/>
              <a:defRPr sz="1200" b="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Times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000" kern="0" smtClean="0"/>
              <a:t>larry.pearce@mscsoftware.com</a:t>
            </a:r>
            <a:endParaRPr lang="en-US" sz="1000" kern="0" dirty="0"/>
          </a:p>
        </p:txBody>
      </p:sp>
      <p:pic>
        <p:nvPicPr>
          <p:cNvPr id="5" name="Picture 4" descr="IMG_1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102" y="3009471"/>
            <a:ext cx="1482901" cy="11121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06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Module-</a:t>
            </a:r>
            <a:r>
              <a:rPr lang="en-US" dirty="0" err="1" smtClean="0"/>
              <a:t>Whole.X_T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88" y="1385192"/>
            <a:ext cx="2610616" cy="358777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209" y="1297022"/>
            <a:ext cx="2878729" cy="217185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44" y="1150979"/>
            <a:ext cx="3552839" cy="231789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96445" y="3515151"/>
            <a:ext cx="204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Connecting 3 Parts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44" y="3653650"/>
            <a:ext cx="2188228" cy="143032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1660910" y="4296072"/>
            <a:ext cx="1627324" cy="145482"/>
          </a:xfrm>
          <a:prstGeom prst="rightArrow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376039" y="3006534"/>
            <a:ext cx="5140171" cy="1535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6039" y="1150553"/>
            <a:ext cx="4279037" cy="1535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between more than 2 Parts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11297" y="3556254"/>
            <a:ext cx="1260629" cy="887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2419" y="3085737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54171" y="3072421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iamond 9"/>
          <p:cNvSpPr/>
          <p:nvPr/>
        </p:nvSpPr>
        <p:spPr>
          <a:xfrm>
            <a:off x="1526958" y="3480793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2760955" y="3458599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89177" y="3556254"/>
            <a:ext cx="1260629" cy="887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0299" y="3085737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32051" y="3072421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3204838" y="3480793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4438835" y="3458599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967057" y="3556254"/>
            <a:ext cx="1260629" cy="887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8179" y="3085737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09931" y="3072421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4882718" y="3480793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6116715" y="3458599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611297" y="1745355"/>
            <a:ext cx="1260629" cy="887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02419" y="1274838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54171" y="1261522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iamond 24"/>
          <p:cNvSpPr/>
          <p:nvPr/>
        </p:nvSpPr>
        <p:spPr>
          <a:xfrm>
            <a:off x="1526958" y="1669894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880804" y="1745355"/>
            <a:ext cx="1260629" cy="887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23678" y="1261522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41433" y="1736478"/>
            <a:ext cx="1260629" cy="8878"/>
          </a:xfrm>
          <a:prstGeom prst="lin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84307" y="1252645"/>
            <a:ext cx="17755" cy="985422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5291091" y="1638823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2760955" y="1647700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4030462" y="1647700"/>
            <a:ext cx="186431" cy="195309"/>
          </a:xfrm>
          <a:prstGeom prst="diamond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74271" y="2270883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Unexploded view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791694" y="4083673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xploded view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2636668" y="3382392"/>
            <a:ext cx="825242" cy="37286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50249" y="3392016"/>
            <a:ext cx="825242" cy="37286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16210" y="2280655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Duplicate nodes and RBEs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39" idx="1"/>
            <a:endCxn id="37" idx="7"/>
          </p:cNvCxnSpPr>
          <p:nvPr/>
        </p:nvCxnSpPr>
        <p:spPr>
          <a:xfrm flipH="1">
            <a:off x="3341056" y="2434544"/>
            <a:ext cx="3175154" cy="10024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1"/>
            <a:endCxn id="38" idx="7"/>
          </p:cNvCxnSpPr>
          <p:nvPr/>
        </p:nvCxnSpPr>
        <p:spPr>
          <a:xfrm flipH="1">
            <a:off x="5054637" y="2434544"/>
            <a:ext cx="1461573" cy="101207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22137" y="1242477"/>
            <a:ext cx="298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I hope to be able to create a continuous fastener soon</a:t>
            </a:r>
            <a:endParaRPr lang="en-US" sz="2000" b="1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misAlignedHoles.X_T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8" y="1412023"/>
            <a:ext cx="3280181" cy="214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42" y="1412023"/>
            <a:ext cx="3743475" cy="299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211" y="3732766"/>
            <a:ext cx="315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</a:t>
            </a:r>
            <a:r>
              <a:rPr lang="en-US" sz="1400" dirty="0" err="1" smtClean="0"/>
              <a:t>allowMisalignedHoles</a:t>
            </a:r>
            <a:r>
              <a:rPr lang="en-US" sz="1400" dirty="0" smtClean="0"/>
              <a:t> = False, the fasteners are not created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3329126" y="2343705"/>
            <a:ext cx="1828800" cy="6658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8439150" cy="3609975"/>
          </a:xfrm>
        </p:spPr>
        <p:txBody>
          <a:bodyPr/>
          <a:lstStyle/>
          <a:p>
            <a:r>
              <a:rPr lang="en-US" dirty="0" smtClean="0"/>
              <a:t>Point-to-point connections</a:t>
            </a:r>
          </a:p>
          <a:p>
            <a:pPr lvl="1"/>
            <a:r>
              <a:rPr lang="en-US" dirty="0" smtClean="0"/>
              <a:t>Requires ability to get nodes close to seed points</a:t>
            </a:r>
          </a:p>
          <a:p>
            <a:pPr lvl="1"/>
            <a:r>
              <a:rPr lang="en-US" dirty="0" smtClean="0"/>
              <a:t>May require ability to macro record seed point creation</a:t>
            </a:r>
          </a:p>
          <a:p>
            <a:r>
              <a:rPr lang="en-US" dirty="0" smtClean="0"/>
              <a:t>Continuous fastener multi-Part connections</a:t>
            </a:r>
          </a:p>
          <a:p>
            <a:pPr lvl="1"/>
            <a:r>
              <a:rPr lang="en-US" dirty="0" smtClean="0"/>
              <a:t>I may be able to do this in Hawk.  Stay tuned …</a:t>
            </a:r>
          </a:p>
          <a:p>
            <a:r>
              <a:rPr lang="en-US" dirty="0" smtClean="0"/>
              <a:t>CBUSH connections that support </a:t>
            </a:r>
            <a:r>
              <a:rPr lang="en-US" dirty="0" err="1" smtClean="0"/>
              <a:t>Huth</a:t>
            </a:r>
            <a:r>
              <a:rPr lang="en-US" dirty="0" smtClean="0"/>
              <a:t> or other fastener stiffness calculations</a:t>
            </a:r>
          </a:p>
          <a:p>
            <a:pPr lvl="1"/>
            <a:r>
              <a:rPr lang="en-US" dirty="0" smtClean="0"/>
              <a:t>I may be able to do this in Hawk.  Stay tuned …</a:t>
            </a:r>
          </a:p>
          <a:p>
            <a:r>
              <a:rPr lang="en-US" dirty="0" smtClean="0"/>
              <a:t>Support for holes with more than 1 edge</a:t>
            </a:r>
          </a:p>
          <a:p>
            <a:pPr lvl="1"/>
            <a:r>
              <a:rPr lang="en-US" dirty="0" smtClean="0"/>
              <a:t>With imagination, I may be able to do this in Hawk.  Stay tuned …</a:t>
            </a:r>
          </a:p>
          <a:p>
            <a:pPr lvl="1"/>
            <a:r>
              <a:rPr lang="en-US" dirty="0" smtClean="0"/>
              <a:t>If we could get geometry associated to a feature this would be easy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Attractions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8439150" cy="3609975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NO!  NOT!  NADA! m Hai! Ne! Nee! Non! Nein! </a:t>
            </a:r>
            <a:r>
              <a:rPr lang="en-US" sz="3600" dirty="0" err="1" smtClean="0">
                <a:solidFill>
                  <a:srgbClr val="FF0000"/>
                </a:solidFill>
                <a:latin typeface="Buxton Sketch" panose="03080500000500000004" pitchFamily="66" charset="0"/>
              </a:rPr>
              <a:t>Nahi</a:t>
            </a:r>
            <a:r>
              <a:rPr lang="en-US" sz="36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! Lie! Nao! Net! </a:t>
            </a:r>
            <a:r>
              <a:rPr lang="en-US" sz="3600" dirty="0" err="1" smtClean="0">
                <a:solidFill>
                  <a:srgbClr val="FF0000"/>
                </a:solidFill>
                <a:latin typeface="Buxton Sketch" panose="03080500000500000004" pitchFamily="66" charset="0"/>
              </a:rPr>
              <a:t>Nej</a:t>
            </a:r>
            <a:r>
              <a:rPr lang="en-US" sz="36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! </a:t>
            </a:r>
            <a:r>
              <a:rPr lang="en-US" sz="3600" dirty="0" err="1" smtClean="0">
                <a:solidFill>
                  <a:srgbClr val="FF0000"/>
                </a:solidFill>
                <a:latin typeface="Buxton Sketch" panose="03080500000500000004" pitchFamily="66" charset="0"/>
              </a:rPr>
              <a:t>Hayzr</a:t>
            </a:r>
            <a:r>
              <a:rPr lang="en-US" sz="3600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! </a:t>
            </a:r>
            <a:r>
              <a:rPr lang="en-US" sz="3600" i="1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And so on …</a:t>
            </a:r>
          </a:p>
          <a:p>
            <a:endParaRPr lang="en-US" dirty="0"/>
          </a:p>
          <a:p>
            <a:r>
              <a:rPr lang="en-US" dirty="0" smtClean="0"/>
              <a:t>If you have problems or issues executing this script, I will be happy to help debug and correct …</a:t>
            </a:r>
          </a:p>
          <a:p>
            <a:endParaRPr lang="en-US" dirty="0"/>
          </a:p>
          <a:p>
            <a:r>
              <a:rPr lang="en-US" dirty="0" smtClean="0"/>
              <a:t>Or, if you make additions or corrections to the script, please share with 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script is Perfect!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7892" y="151808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1551" y="151808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8439150" cy="3609975"/>
          </a:xfrm>
        </p:spPr>
        <p:txBody>
          <a:bodyPr/>
          <a:lstStyle/>
          <a:p>
            <a:r>
              <a:rPr lang="en-US" dirty="0" smtClean="0"/>
              <a:t>Automatically creates flexible fasteners between holes in 2D surfaces</a:t>
            </a:r>
          </a:p>
          <a:p>
            <a:pPr lvl="1"/>
            <a:r>
              <a:rPr lang="en-US" dirty="0" smtClean="0"/>
              <a:t>Automatically finds 2D hole features</a:t>
            </a:r>
          </a:p>
          <a:p>
            <a:pPr lvl="1"/>
            <a:r>
              <a:rPr lang="en-US" dirty="0" smtClean="0"/>
              <a:t>Fastener diameter is based on the hole diameter</a:t>
            </a:r>
          </a:p>
          <a:p>
            <a:pPr lvl="1"/>
            <a:r>
              <a:rPr lang="en-US" dirty="0" smtClean="0"/>
              <a:t>Mating hole diameters must be the same within a tolerance</a:t>
            </a:r>
          </a:p>
          <a:p>
            <a:pPr lvl="1"/>
            <a:r>
              <a:rPr lang="en-US" dirty="0" smtClean="0"/>
              <a:t>Optionally creates multi-Part fasteners, i.e., between more than 2 Parts</a:t>
            </a:r>
          </a:p>
          <a:p>
            <a:pPr lvl="2"/>
            <a:r>
              <a:rPr lang="en-US" dirty="0" smtClean="0"/>
              <a:t>Note that the fastener is not continuous between the Parts.  I may be able to correct this soon.</a:t>
            </a:r>
          </a:p>
          <a:p>
            <a:pPr lvl="1"/>
            <a:r>
              <a:rPr lang="en-US" dirty="0" smtClean="0"/>
              <a:t>Optionally allows mating holes to be misaligned, i.e., imperfect CAD geometry</a:t>
            </a:r>
          </a:p>
          <a:p>
            <a:pPr lvl="1"/>
            <a:r>
              <a:rPr lang="en-US" dirty="0" smtClean="0"/>
              <a:t>Hole connections can be rigid (RBE2) or compliant (RBE3)</a:t>
            </a:r>
          </a:p>
          <a:p>
            <a:r>
              <a:rPr lang="en-US" dirty="0" smtClean="0"/>
              <a:t>Due to limitations in Hawk (or perhaps the programmer), the script does not currently support point-to-point connections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script edits (see more on next slide)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27" y="973745"/>
            <a:ext cx="6155531" cy="400662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85089" y="2315183"/>
            <a:ext cx="992222" cy="6485"/>
          </a:xfrm>
          <a:prstGeom prst="line">
            <a:avLst/>
          </a:prstGeom>
          <a:ln w="12700"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77311" y="2192072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maxDia</a:t>
            </a:r>
            <a:r>
              <a:rPr lang="en-US" sz="1000" dirty="0" smtClean="0">
                <a:solidFill>
                  <a:srgbClr val="FF0000"/>
                </a:solidFill>
              </a:rPr>
              <a:t> no longer used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8439150" cy="3609975"/>
          </a:xfrm>
        </p:spPr>
        <p:txBody>
          <a:bodyPr/>
          <a:lstStyle/>
          <a:p>
            <a:r>
              <a:rPr lang="en-US" sz="1200" dirty="0" smtClean="0"/>
              <a:t>For different unit systems or even model dimensions (big vs small), you may need to adjust the tolerance</a:t>
            </a:r>
          </a:p>
          <a:p>
            <a:pPr lvl="1"/>
            <a:r>
              <a:rPr lang="en-US" sz="1200" dirty="0" smtClean="0"/>
              <a:t>0.05 seems to work well for </a:t>
            </a:r>
            <a:r>
              <a:rPr lang="en-US" sz="1200" dirty="0" smtClean="0">
                <a:solidFill>
                  <a:srgbClr val="FFFF00"/>
                </a:solidFill>
              </a:rPr>
              <a:t>inches</a:t>
            </a:r>
            <a:r>
              <a:rPr lang="en-US" sz="1200" dirty="0" smtClean="0"/>
              <a:t> and </a:t>
            </a:r>
            <a:r>
              <a:rPr lang="en-US" sz="1200" dirty="0" smtClean="0">
                <a:solidFill>
                  <a:srgbClr val="FFFF00"/>
                </a:solidFill>
              </a:rPr>
              <a:t>mm</a:t>
            </a:r>
          </a:p>
          <a:p>
            <a:r>
              <a:rPr lang="en-US" sz="1200" dirty="0" err="1" smtClean="0"/>
              <a:t>allowMultiUseHoles</a:t>
            </a:r>
            <a:endParaRPr lang="en-US" sz="1200" dirty="0" smtClean="0"/>
          </a:p>
          <a:p>
            <a:pPr lvl="1"/>
            <a:r>
              <a:rPr lang="en-US" sz="1200" dirty="0" smtClean="0"/>
              <a:t>Set to True if you want to connect Part-to-Part-to-Part-to-&lt;more here&gt;</a:t>
            </a:r>
          </a:p>
          <a:p>
            <a:pPr lvl="1"/>
            <a:r>
              <a:rPr lang="en-US" sz="1200" dirty="0" smtClean="0"/>
              <a:t>Note that the connections are not continuous between the Parts.  I hope to address this soon.</a:t>
            </a:r>
          </a:p>
          <a:p>
            <a:r>
              <a:rPr lang="en-US" sz="1200" dirty="0" err="1" smtClean="0"/>
              <a:t>allowMisalignedHoles</a:t>
            </a:r>
            <a:endParaRPr lang="en-US" sz="1200" dirty="0" smtClean="0"/>
          </a:p>
          <a:p>
            <a:pPr lvl="1"/>
            <a:r>
              <a:rPr lang="en-US" sz="1200" dirty="0" smtClean="0"/>
              <a:t>Set to False if the hole axes must be aligned within the tolerance value</a:t>
            </a:r>
          </a:p>
          <a:p>
            <a:r>
              <a:rPr lang="en-US" sz="1200" dirty="0" err="1" smtClean="0"/>
              <a:t>keepPoints</a:t>
            </a:r>
            <a:endParaRPr lang="en-US" sz="1200" dirty="0" smtClean="0"/>
          </a:p>
          <a:p>
            <a:pPr lvl="1"/>
            <a:r>
              <a:rPr lang="en-US" sz="1200" dirty="0" smtClean="0"/>
              <a:t>Currently the code creates a Point at the center of each hole (I hope to not need to do this in the future)</a:t>
            </a:r>
          </a:p>
          <a:p>
            <a:pPr lvl="1"/>
            <a:r>
              <a:rPr lang="en-US" sz="1200" dirty="0" smtClean="0"/>
              <a:t>Set to True if you want to keep these Points</a:t>
            </a:r>
          </a:p>
          <a:p>
            <a:r>
              <a:rPr lang="en-US" sz="1200" strike="sngStrike" dirty="0" err="1" smtClean="0"/>
              <a:t>maxDia</a:t>
            </a:r>
            <a:endParaRPr lang="en-US" sz="1200" strike="sngStrike" dirty="0" smtClean="0"/>
          </a:p>
          <a:p>
            <a:pPr lvl="1"/>
            <a:r>
              <a:rPr lang="en-US" sz="1200" strike="sngStrike" dirty="0" smtClean="0"/>
              <a:t>Do not create a fastener if the hole diameter is greater than this.  Perhaps, I should also add a minimum diameter as well</a:t>
            </a:r>
          </a:p>
          <a:p>
            <a:r>
              <a:rPr lang="en-US" sz="1200" dirty="0" smtClean="0"/>
              <a:t>_</a:t>
            </a:r>
            <a:r>
              <a:rPr lang="en-US" sz="1200" dirty="0" err="1" smtClean="0"/>
              <a:t>distributionType</a:t>
            </a:r>
            <a:endParaRPr lang="en-US" sz="1200" dirty="0" smtClean="0"/>
          </a:p>
          <a:p>
            <a:pPr lvl="1"/>
            <a:r>
              <a:rPr lang="en-US" sz="1200" dirty="0" smtClean="0"/>
              <a:t>Set to “compliant” or “rigid”</a:t>
            </a:r>
          </a:p>
          <a:p>
            <a:r>
              <a:rPr lang="en-US" sz="1200" dirty="0" smtClean="0"/>
              <a:t>You can also edit the material to be used by the fasteners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script edits -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4566596" cy="3609975"/>
          </a:xfrm>
        </p:spPr>
        <p:txBody>
          <a:bodyPr/>
          <a:lstStyle/>
          <a:p>
            <a:r>
              <a:rPr lang="en-US" sz="1400" dirty="0" smtClean="0"/>
              <a:t>To the Apex script modal output form</a:t>
            </a:r>
          </a:p>
          <a:p>
            <a:r>
              <a:rPr lang="en-US" sz="1400" dirty="0" smtClean="0"/>
              <a:t>To a log file</a:t>
            </a:r>
          </a:p>
          <a:p>
            <a:pPr lvl="1"/>
            <a:r>
              <a:rPr lang="en-US" sz="1400" dirty="0" smtClean="0"/>
              <a:t>Will be in the user’s temporary folder</a:t>
            </a:r>
          </a:p>
          <a:p>
            <a:pPr lvl="2"/>
            <a:r>
              <a:rPr lang="en-US" sz="1400" dirty="0" smtClean="0"/>
              <a:t>If unable to resolve temporary folder it will be in C:\</a:t>
            </a:r>
          </a:p>
          <a:p>
            <a:pPr lvl="2"/>
            <a:r>
              <a:rPr lang="en-US" sz="1400" dirty="0" smtClean="0"/>
              <a:t>If unable to write to temporary folder or C:\ it will not be output at all</a:t>
            </a:r>
          </a:p>
          <a:p>
            <a:pPr lvl="1"/>
            <a:r>
              <a:rPr lang="en-US" sz="1400" dirty="0" smtClean="0"/>
              <a:t>Filename will be:</a:t>
            </a:r>
          </a:p>
          <a:p>
            <a:pPr lvl="2"/>
            <a:r>
              <a:rPr lang="en-US" sz="1400" dirty="0" smtClean="0"/>
              <a:t>&lt;Apex Model&gt;_autoCreateFasteners.log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output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81" y="400422"/>
            <a:ext cx="2895949" cy="21297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007796" y="1225685"/>
            <a:ext cx="1579185" cy="19455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14" idx="0"/>
          </p:cNvCxnSpPr>
          <p:nvPr/>
        </p:nvCxnSpPr>
        <p:spPr>
          <a:xfrm>
            <a:off x="1848255" y="1517515"/>
            <a:ext cx="3535768" cy="1225686"/>
          </a:xfrm>
          <a:prstGeom prst="bentConnector2">
            <a:avLst/>
          </a:prstGeom>
          <a:ln w="12700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75161" y="2743201"/>
            <a:ext cx="217724" cy="13811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02" y="2743201"/>
            <a:ext cx="4066306" cy="21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5600" y="1076327"/>
            <a:ext cx="8439150" cy="3609975"/>
          </a:xfrm>
        </p:spPr>
        <p:txBody>
          <a:bodyPr/>
          <a:lstStyle/>
          <a:p>
            <a:r>
              <a:rPr lang="en-US" dirty="0" smtClean="0"/>
              <a:t>Holes must have only 1 </a:t>
            </a:r>
            <a:r>
              <a:rPr lang="en-US" dirty="0" smtClean="0"/>
              <a:t>edge</a:t>
            </a:r>
            <a:endParaRPr lang="en-US" dirty="0" smtClean="0"/>
          </a:p>
          <a:p>
            <a:r>
              <a:rPr lang="en-US" dirty="0" smtClean="0"/>
              <a:t>I hope to remove this </a:t>
            </a:r>
            <a:r>
              <a:rPr lang="en-US" dirty="0" smtClean="0"/>
              <a:t>limitation </a:t>
            </a:r>
            <a:r>
              <a:rPr lang="en-US" dirty="0" smtClean="0"/>
              <a:t>soon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02672" y="2894120"/>
            <a:ext cx="1056443" cy="967666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7610" y="2863558"/>
            <a:ext cx="1056443" cy="967666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2548" y="2881314"/>
            <a:ext cx="1056443" cy="967666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8318" y="3746377"/>
            <a:ext cx="186432" cy="18643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3256" y="3746377"/>
            <a:ext cx="186432" cy="18643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1851" y="2778733"/>
            <a:ext cx="186432" cy="18643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24650" y="403815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7317" y="404321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0993" y="4035389"/>
            <a:ext cx="139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MountAssembly_wMidsurfaces.X_T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8" y="1086336"/>
            <a:ext cx="3126520" cy="2622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69" y="3160529"/>
            <a:ext cx="2700232" cy="1789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320" y="1086336"/>
            <a:ext cx="4694430" cy="31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16" y="2574587"/>
            <a:ext cx="3291197" cy="25689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Module with ms-2.X_T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2" y="1121922"/>
            <a:ext cx="2601152" cy="1977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184" y="973746"/>
            <a:ext cx="4594810" cy="30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4-MSCApex-PPT-template_16-9">
  <a:themeElements>
    <a:clrScheme name="MSC Them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999999"/>
      </a:accent2>
      <a:accent3>
        <a:srgbClr val="FFB300"/>
      </a:accent3>
      <a:accent4>
        <a:srgbClr val="7FC31C"/>
      </a:accent4>
      <a:accent5>
        <a:srgbClr val="009DDC"/>
      </a:accent5>
      <a:accent6>
        <a:srgbClr val="FF5200"/>
      </a:accent6>
      <a:hlink>
        <a:srgbClr val="0070C0"/>
      </a:hlink>
      <a:folHlink>
        <a:srgbClr val="8B3D9A"/>
      </a:folHlink>
    </a:clrScheme>
    <a:fontScheme name="2008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effectLst>
          <a:softEdge rad="12700"/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08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5F9215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558412"/>
        </a:accent6>
        <a:hlink>
          <a:srgbClr val="0070C0"/>
        </a:hlink>
        <a:folHlink>
          <a:srgbClr val="E46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ex Black Marlin Overview_August 13" id="{938433FC-B0BC-4923-AB55-F008AEA12476}" vid="{14E20FDC-E695-4C25-94BE-FCAF42DB959A}"/>
    </a:ext>
  </a:extLst>
</a:theme>
</file>

<file path=ppt/theme/theme2.xml><?xml version="1.0" encoding="utf-8"?>
<a:theme xmlns:a="http://schemas.openxmlformats.org/drawingml/2006/main" name="2013_ppt_template_4-3">
  <a:themeElements>
    <a:clrScheme name="MSC Softwar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99999"/>
      </a:accent2>
      <a:accent3>
        <a:srgbClr val="FFB300"/>
      </a:accent3>
      <a:accent4>
        <a:srgbClr val="7FC31C"/>
      </a:accent4>
      <a:accent5>
        <a:srgbClr val="009DDC"/>
      </a:accent5>
      <a:accent6>
        <a:srgbClr val="FF5200"/>
      </a:accent6>
      <a:hlink>
        <a:srgbClr val="0070C0"/>
      </a:hlink>
      <a:folHlink>
        <a:srgbClr val="8B3D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08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5F9215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558412"/>
        </a:accent6>
        <a:hlink>
          <a:srgbClr val="0070C0"/>
        </a:hlink>
        <a:folHlink>
          <a:srgbClr val="E46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 Black Marlin Overview_August 13_FINAL</Template>
  <TotalTime>23526</TotalTime>
  <Words>597</Words>
  <Application>Microsoft Office PowerPoint</Application>
  <PresentationFormat>On-screen Show (16:9)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Meiryo UI</vt:lpstr>
      <vt:lpstr>ＭＳ Ｐゴシック</vt:lpstr>
      <vt:lpstr>Arial</vt:lpstr>
      <vt:lpstr>Buxton Sketch</vt:lpstr>
      <vt:lpstr>HelveticaNeueLT Pro 55 Roman</vt:lpstr>
      <vt:lpstr>HelveticaNeueLT Pro 65 Md</vt:lpstr>
      <vt:lpstr>Times</vt:lpstr>
      <vt:lpstr>Wingdings</vt:lpstr>
      <vt:lpstr>2014-MSCApex-PPT-template_16-9</vt:lpstr>
      <vt:lpstr>2013_ppt_template_4-3</vt:lpstr>
      <vt:lpstr> Automatic Fastener Script</vt:lpstr>
      <vt:lpstr>This script is Perfect!</vt:lpstr>
      <vt:lpstr>Features</vt:lpstr>
      <vt:lpstr>Optional script edits (see more on next slide)</vt:lpstr>
      <vt:lpstr>Optional script edits - details</vt:lpstr>
      <vt:lpstr>Script output</vt:lpstr>
      <vt:lpstr>Limitation</vt:lpstr>
      <vt:lpstr>MountAssembly_wMidsurfaces.X_T</vt:lpstr>
      <vt:lpstr>Crew Module with ms-2.X_T</vt:lpstr>
      <vt:lpstr>Crew Module-Whole.X_T</vt:lpstr>
      <vt:lpstr>Connections between more than 2 Parts</vt:lpstr>
      <vt:lpstr>misAlignedHoles.X_T</vt:lpstr>
      <vt:lpstr>Coming Attractions …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 Specific Direct Modeling and Meshing</dc:title>
  <dc:subject/>
  <dc:creator>Christian Aparicio</dc:creator>
  <cp:keywords/>
  <dc:description/>
  <cp:lastModifiedBy>Larry Pearce</cp:lastModifiedBy>
  <cp:revision>1619</cp:revision>
  <cp:lastPrinted>2012-01-03T19:35:05Z</cp:lastPrinted>
  <dcterms:created xsi:type="dcterms:W3CDTF">2014-08-13T22:47:13Z</dcterms:created>
  <dcterms:modified xsi:type="dcterms:W3CDTF">2018-02-28T22:01:28Z</dcterms:modified>
  <cp:category/>
</cp:coreProperties>
</file>