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28" r:id="rId4"/>
  </p:sldMasterIdLst>
  <p:notesMasterIdLst>
    <p:notesMasterId r:id="rId35"/>
  </p:notesMasterIdLst>
  <p:handoutMasterIdLst>
    <p:handoutMasterId r:id="rId36"/>
  </p:handoutMasterIdLst>
  <p:sldIdLst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545559"/>
    <a:srgbClr val="DDDDDD"/>
    <a:srgbClr val="FF0000"/>
    <a:srgbClr val="CCECFF"/>
    <a:srgbClr val="009999"/>
    <a:srgbClr val="FF9966"/>
    <a:srgbClr val="0000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6327" autoAdjust="0"/>
  </p:normalViewPr>
  <p:slideViewPr>
    <p:cSldViewPr snapToGrid="0">
      <p:cViewPr varScale="1">
        <p:scale>
          <a:sx n="76" d="100"/>
          <a:sy n="76" d="100"/>
        </p:scale>
        <p:origin x="1786" y="43"/>
      </p:cViewPr>
      <p:guideLst>
        <p:guide orient="horz" pos="2160"/>
        <p:guide pos="287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116"/>
    </p:cViewPr>
  </p:sorterViewPr>
  <p:notesViewPr>
    <p:cSldViewPr snapToGrid="0">
      <p:cViewPr varScale="1">
        <p:scale>
          <a:sx n="98" d="100"/>
          <a:sy n="98" d="100"/>
        </p:scale>
        <p:origin x="2592" y="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3" Type="http://schemas.openxmlformats.org/officeDocument/2006/relationships/slide" Target="slides/slide9.xml"/><Relationship Id="rId7" Type="http://schemas.openxmlformats.org/officeDocument/2006/relationships/slide" Target="slides/slide17.xml"/><Relationship Id="rId2" Type="http://schemas.openxmlformats.org/officeDocument/2006/relationships/slide" Target="slides/slide8.xml"/><Relationship Id="rId1" Type="http://schemas.openxmlformats.org/officeDocument/2006/relationships/slide" Target="slides/slide3.xml"/><Relationship Id="rId6" Type="http://schemas.openxmlformats.org/officeDocument/2006/relationships/slide" Target="slides/slide16.xml"/><Relationship Id="rId5" Type="http://schemas.openxmlformats.org/officeDocument/2006/relationships/slide" Target="slides/slide15.xml"/><Relationship Id="rId10" Type="http://schemas.openxmlformats.org/officeDocument/2006/relationships/slide" Target="slides/slide30.xml"/><Relationship Id="rId4" Type="http://schemas.openxmlformats.org/officeDocument/2006/relationships/slide" Target="slides/slide10.xml"/><Relationship Id="rId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43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7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67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7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5F7AC-F6B8-4B14-B41D-76C530ADFF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2099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6BF908-811F-4284-823C-47A8624447E9}" type="slidenum">
              <a:rPr lang="en-US" sz="1200">
                <a:latin typeface="Times New Roman" panose="02020603050405020304" pitchFamily="18" charset="0"/>
              </a:rPr>
              <a:pPr/>
              <a:t>1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54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276EFB-643F-41B9-9CAF-FCABF21BBE44}" type="slidenum">
              <a:rPr lang="en-US" sz="1200">
                <a:latin typeface="Times New Roman" panose="02020603050405020304" pitchFamily="18" charset="0"/>
              </a:rPr>
              <a:pPr/>
              <a:t>10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9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36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59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90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79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407110-F8EF-41E6-8738-B80446017657}" type="slidenum">
              <a:rPr lang="en-US" sz="1200">
                <a:latin typeface="Times New Roman" panose="02020603050405020304" pitchFamily="18" charset="0"/>
              </a:rPr>
              <a:pPr/>
              <a:t>15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28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C942CF-F75C-4F24-B1F0-EC142425B5D6}" type="slidenum">
              <a:rPr lang="en-US" sz="1200">
                <a:latin typeface="Times New Roman" panose="02020603050405020304" pitchFamily="18" charset="0"/>
              </a:rPr>
              <a:pPr/>
              <a:t>16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57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F0F233-9DED-4A4B-AF6F-00A1B968DF40}" type="slidenum">
              <a:rPr lang="en-US" sz="1200">
                <a:latin typeface="Times New Roman" panose="02020603050405020304" pitchFamily="18" charset="0"/>
              </a:rPr>
              <a:pPr/>
              <a:t>17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72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0D4F18-7475-4876-964C-D08D8AB1C858}" type="slidenum">
              <a:rPr lang="en-US" sz="1200">
                <a:latin typeface="Times New Roman" panose="02020603050405020304" pitchFamily="18" charset="0"/>
              </a:rPr>
              <a:pPr/>
              <a:t>18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58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E9ECAC-6EF7-4B6D-BFB0-393848B5C8CD}" type="slidenum">
              <a:rPr lang="en-US" sz="1200">
                <a:latin typeface="Times New Roman" panose="02020603050405020304" pitchFamily="18" charset="0"/>
              </a:rPr>
              <a:pPr/>
              <a:t>2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64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05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99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18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96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875CCD-84C2-4F65-B311-69BEDBA05CD2}" type="slidenum">
              <a:rPr lang="en-US" sz="1200">
                <a:latin typeface="Times New Roman" panose="02020603050405020304" pitchFamily="18" charset="0"/>
              </a:rPr>
              <a:pPr/>
              <a:t>24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73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C6EDDA-A96E-45A6-96DF-CFDFF31CA3C3}" type="slidenum">
              <a:rPr lang="en-US" sz="1200">
                <a:latin typeface="Times New Roman" panose="02020603050405020304" pitchFamily="18" charset="0"/>
              </a:rPr>
              <a:pPr/>
              <a:t>25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07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9E56E8-EA53-4D68-B15A-F92D2F5FA361}" type="slidenum">
              <a:rPr lang="en-US" sz="1200">
                <a:latin typeface="Times New Roman" panose="02020603050405020304" pitchFamily="18" charset="0"/>
              </a:rPr>
              <a:pPr/>
              <a:t>26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02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5A2464-E5F4-425B-A727-502D93BF9A68}" type="slidenum">
              <a:rPr lang="en-US" sz="1200">
                <a:latin typeface="Times New Roman" panose="02020603050405020304" pitchFamily="18" charset="0"/>
              </a:rPr>
              <a:pPr/>
              <a:t>28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54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14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DBDE1B-A775-485E-9A4F-05CAFC6C0B81}" type="slidenum">
              <a:rPr lang="en-US" sz="1200">
                <a:latin typeface="Times New Roman" panose="02020603050405020304" pitchFamily="18" charset="0"/>
              </a:rPr>
              <a:pPr/>
              <a:t>3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04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9327DB-9246-4209-AE77-F1D0C8427478}" type="slidenum">
              <a:rPr lang="en-US" sz="1200">
                <a:latin typeface="Times New Roman" panose="02020603050405020304" pitchFamily="18" charset="0"/>
              </a:rPr>
              <a:pPr/>
              <a:t>30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3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DFB389-17ED-44E8-9BBA-80F9B3C58533}" type="slidenum">
              <a:rPr lang="en-US" sz="1200">
                <a:latin typeface="Times New Roman" panose="02020603050405020304" pitchFamily="18" charset="0"/>
              </a:rPr>
              <a:pPr/>
              <a:t>4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27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4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614C2-CA1B-45FC-AC2F-1EAD628635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8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C6F00-3152-4030-8EE3-50F6A56879B8}" type="slidenum">
              <a:rPr lang="en-US" sz="1200">
                <a:latin typeface="Times New Roman" panose="02020603050405020304" pitchFamily="18" charset="0"/>
              </a:rPr>
              <a:pPr/>
              <a:t>8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47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A967D5-CE6C-4621-8366-2392E3E02B65}" type="slidenum">
              <a:rPr lang="en-US" sz="1200">
                <a:latin typeface="Times New Roman" panose="02020603050405020304" pitchFamily="18" charset="0"/>
              </a:rPr>
              <a:pPr/>
              <a:t>9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8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887413"/>
            <a:ext cx="6838950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MSC_logo_red_we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5565775"/>
            <a:ext cx="18002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9525" y="6443663"/>
            <a:ext cx="9121775" cy="41116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Rectangle 5"/>
          <p:cNvSpPr/>
          <p:nvPr userDrawn="1"/>
        </p:nvSpPr>
        <p:spPr>
          <a:xfrm>
            <a:off x="7938" y="0"/>
            <a:ext cx="9123362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950" y="4252824"/>
            <a:ext cx="7658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400" b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dobe Gothic Std B" panose="020B0800000000000000" pitchFamily="34" charset="-128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Suggested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254222" y="459033"/>
            <a:ext cx="8642127" cy="5940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solidFill>
                  <a:srgbClr val="545559"/>
                </a:solidFill>
                <a:latin typeface="+mn-lt"/>
              </a:defRPr>
            </a:lvl1pPr>
            <a:lvl2pPr marL="600075" indent="-257175">
              <a:buFont typeface="+mj-lt"/>
              <a:buAutoNum type="arabicPeriod"/>
              <a:defRPr sz="1800">
                <a:solidFill>
                  <a:srgbClr val="545559"/>
                </a:solidFill>
                <a:latin typeface="+mn-lt"/>
              </a:defRPr>
            </a:lvl2pPr>
            <a:lvl3pPr>
              <a:buClr>
                <a:srgbClr val="C00000"/>
              </a:buClr>
              <a:defRPr sz="1600">
                <a:solidFill>
                  <a:srgbClr val="545559"/>
                </a:solidFill>
                <a:latin typeface="+mn-lt"/>
              </a:defRPr>
            </a:lvl3pPr>
            <a:lvl4pPr>
              <a:defRPr sz="1400">
                <a:solidFill>
                  <a:srgbClr val="545559"/>
                </a:solidFill>
                <a:latin typeface="+mn-lt"/>
              </a:defRPr>
            </a:lvl4pPr>
            <a:lvl5pPr>
              <a:defRPr sz="13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215E6350-5E74-4F5C-95D2-93DB39CB88A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38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54222" y="458967"/>
            <a:ext cx="8642127" cy="5940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solidFill>
                  <a:srgbClr val="545559"/>
                </a:solidFill>
                <a:latin typeface="+mn-lt"/>
              </a:defRPr>
            </a:lvl1pPr>
            <a:lvl2pPr marL="600075" indent="-257175">
              <a:buFont typeface="Arial" panose="020B0604020202020204" pitchFamily="34" charset="0"/>
              <a:buChar char="–"/>
              <a:defRPr sz="1800">
                <a:solidFill>
                  <a:srgbClr val="545559"/>
                </a:solidFill>
                <a:latin typeface="+mn-lt"/>
              </a:defRPr>
            </a:lvl2pPr>
            <a:lvl3pPr>
              <a:buClr>
                <a:srgbClr val="C00000"/>
              </a:buClr>
              <a:defRPr sz="1600">
                <a:solidFill>
                  <a:srgbClr val="545559"/>
                </a:solidFill>
                <a:latin typeface="+mn-lt"/>
              </a:defRPr>
            </a:lvl3pPr>
            <a:lvl4pPr>
              <a:defRPr sz="1400">
                <a:solidFill>
                  <a:srgbClr val="545559"/>
                </a:solidFill>
                <a:latin typeface="+mn-lt"/>
              </a:defRPr>
            </a:lvl4pPr>
            <a:lvl5pPr>
              <a:defRPr sz="13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B3F5C654-C6CF-475F-9DE2-6A26C474654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234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575" y="1808982"/>
            <a:ext cx="2551258" cy="432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88"/>
              </a:spcBef>
              <a:buNone/>
              <a:defRPr sz="1200" b="0">
                <a:solidFill>
                  <a:srgbClr val="545559"/>
                </a:solidFill>
                <a:latin typeface="+mn-lt"/>
              </a:defRPr>
            </a:lvl1pPr>
            <a:lvl2pPr marL="228600" indent="-228600">
              <a:spcBef>
                <a:spcPts val="288"/>
              </a:spcBef>
              <a:buClr>
                <a:srgbClr val="C00000"/>
              </a:buClr>
              <a:buFont typeface="+mj-lt"/>
              <a:buAutoNum type="alphaLcPeriod"/>
              <a:defRPr sz="1200">
                <a:solidFill>
                  <a:srgbClr val="545559"/>
                </a:solidFill>
                <a:latin typeface="+mn-lt"/>
              </a:defRPr>
            </a:lvl2pPr>
            <a:lvl3pPr marL="457200" indent="-228600">
              <a:spcBef>
                <a:spcPts val="288"/>
              </a:spcBef>
              <a:buClr>
                <a:srgbClr val="C00000"/>
              </a:buClr>
              <a:defRPr sz="1200">
                <a:solidFill>
                  <a:srgbClr val="545559"/>
                </a:solidFill>
                <a:latin typeface="+mn-lt"/>
              </a:defRPr>
            </a:lvl3pPr>
            <a:lvl4pPr marL="685800" indent="-228600">
              <a:spcBef>
                <a:spcPts val="288"/>
              </a:spcBef>
              <a:tabLst>
                <a:tab pos="645319" algn="l"/>
              </a:tabLst>
              <a:defRPr sz="1200">
                <a:solidFill>
                  <a:srgbClr val="545559"/>
                </a:solidFill>
                <a:latin typeface="+mn-lt"/>
              </a:defRPr>
            </a:lvl4pPr>
            <a:lvl5pPr marL="914400" indent="-228600">
              <a:spcBef>
                <a:spcPts val="288"/>
              </a:spcBef>
              <a:defRPr sz="12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53043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B39D6ED5-C055-4343-B914-466A6674106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145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_Workshop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575" y="1808982"/>
            <a:ext cx="2551258" cy="432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88"/>
              </a:spcBef>
              <a:buNone/>
              <a:defRPr sz="1200" b="0">
                <a:solidFill>
                  <a:srgbClr val="545559"/>
                </a:solidFill>
                <a:latin typeface="+mn-lt"/>
              </a:defRPr>
            </a:lvl1pPr>
            <a:lvl2pPr marL="228600" indent="-228600">
              <a:spcBef>
                <a:spcPts val="288"/>
              </a:spcBef>
              <a:buClr>
                <a:srgbClr val="C00000"/>
              </a:buClr>
              <a:buFont typeface="+mj-lt"/>
              <a:buAutoNum type="alphaLcPeriod"/>
              <a:defRPr sz="1200">
                <a:solidFill>
                  <a:srgbClr val="545559"/>
                </a:solidFill>
                <a:latin typeface="+mn-lt"/>
              </a:defRPr>
            </a:lvl2pPr>
            <a:lvl3pPr marL="457200" indent="-228600">
              <a:spcBef>
                <a:spcPts val="288"/>
              </a:spcBef>
              <a:buClr>
                <a:srgbClr val="C00000"/>
              </a:buClr>
              <a:defRPr sz="1200">
                <a:solidFill>
                  <a:srgbClr val="545559"/>
                </a:solidFill>
                <a:latin typeface="+mn-lt"/>
              </a:defRPr>
            </a:lvl3pPr>
            <a:lvl4pPr marL="685800" indent="-228600">
              <a:spcBef>
                <a:spcPts val="288"/>
              </a:spcBef>
              <a:tabLst>
                <a:tab pos="645319" algn="l"/>
              </a:tabLst>
              <a:defRPr sz="1200">
                <a:solidFill>
                  <a:srgbClr val="545559"/>
                </a:solidFill>
                <a:latin typeface="+mn-lt"/>
              </a:defRPr>
            </a:lvl4pPr>
            <a:lvl5pPr marL="914400" indent="-228600">
              <a:spcBef>
                <a:spcPts val="288"/>
              </a:spcBef>
              <a:defRPr sz="12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53043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F0A93F7B-DC58-4E25-82AB-06953A02A28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7354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53043" y="914400"/>
            <a:ext cx="8640000" cy="5220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800" b="0">
                <a:solidFill>
                  <a:srgbClr val="545559"/>
                </a:solidFill>
                <a:latin typeface="+mn-lt"/>
              </a:defRPr>
            </a:lvl1pPr>
            <a:lvl2pPr>
              <a:defRPr sz="1600">
                <a:solidFill>
                  <a:srgbClr val="545559"/>
                </a:solidFill>
                <a:latin typeface="+mn-lt"/>
              </a:defRPr>
            </a:lvl2pPr>
            <a:lvl3pPr>
              <a:buClr>
                <a:srgbClr val="C00000"/>
              </a:buClr>
              <a:defRPr sz="1400">
                <a:solidFill>
                  <a:srgbClr val="545559"/>
                </a:solidFill>
                <a:latin typeface="+mn-lt"/>
              </a:defRPr>
            </a:lvl3pPr>
            <a:lvl4pPr>
              <a:defRPr sz="1200">
                <a:solidFill>
                  <a:srgbClr val="545559"/>
                </a:solidFill>
                <a:latin typeface="+mn-lt"/>
              </a:defRPr>
            </a:lvl4pPr>
            <a:lvl5pPr>
              <a:defRPr sz="11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53043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7431AFD4-F281-43F9-B849-A24C85D9125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771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3043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919B8D0B-6297-4B1C-98F3-3423B248E2D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193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08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p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hlinkClick r:id="" action="ppaction://hlinkshowjump?jump=lastslideviewed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5" y="0"/>
            <a:ext cx="295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371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40216"/>
            <a:ext cx="9144000" cy="821267"/>
          </a:xfrm>
          <a:prstGeom prst="rect">
            <a:avLst/>
          </a:prstGeom>
        </p:spPr>
        <p:txBody>
          <a:bodyPr anchor="b"/>
          <a:lstStyle>
            <a:lvl1pPr algn="ctr">
              <a:defRPr sz="3000" b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67019"/>
            <a:ext cx="9144000" cy="482599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C20D20"/>
              </a:buClr>
              <a:buSzTx/>
              <a:buFont typeface="Times" charset="0"/>
              <a:buNone/>
              <a:tabLst/>
              <a:defRPr lang="en-US" baseline="0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70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10" y="1251751"/>
            <a:ext cx="8626958" cy="50823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8288" y="435006"/>
            <a:ext cx="8452842" cy="496163"/>
          </a:xfrm>
        </p:spPr>
        <p:txBody>
          <a:bodyPr/>
          <a:lstStyle>
            <a:lvl1pPr algn="l">
              <a:defRPr cap="all" baseline="0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2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4551363" cy="68484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4273550" y="4763"/>
            <a:ext cx="4860925" cy="28733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Rectangle 5"/>
          <p:cNvSpPr/>
          <p:nvPr userDrawn="1"/>
        </p:nvSpPr>
        <p:spPr>
          <a:xfrm>
            <a:off x="4148138" y="6559550"/>
            <a:ext cx="4983162" cy="287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01992" y="600637"/>
            <a:ext cx="5923608" cy="334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cap="none" dirty="0">
                <a:solidFill>
                  <a:schemeClr val="tx1"/>
                </a:solidFill>
                <a:latin typeface="+mj-lt"/>
                <a:ea typeface="ＭＳ Ｐゴシック" charset="-128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709357" y="4129558"/>
            <a:ext cx="5216243" cy="16959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503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8288" y="435006"/>
            <a:ext cx="8452842" cy="496163"/>
          </a:xfrm>
        </p:spPr>
        <p:txBody>
          <a:bodyPr/>
          <a:lstStyle>
            <a:lvl1pPr algn="l"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26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8288" y="435006"/>
            <a:ext cx="8452842" cy="496163"/>
          </a:xfrm>
        </p:spPr>
        <p:txBody>
          <a:bodyPr/>
          <a:lstStyle>
            <a:lvl1pPr algn="l"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14450"/>
            <a:ext cx="4206240" cy="5057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lang="en-US" sz="1800" b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228600" indent="-228600">
              <a:lnSpc>
                <a:spcPct val="100000"/>
              </a:lnSpc>
              <a:buClrTx/>
              <a:buFont typeface="+mj-lt"/>
              <a:buAutoNum type="alphaLcPeriod"/>
              <a:defRPr lang="en-US" sz="1700" dirty="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457200" indent="-228600">
              <a:defRPr lang="en-US" sz="1600" dirty="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685800"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914400">
              <a:defRPr lang="en-US" sz="1300" dirty="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696288" y="1298174"/>
            <a:ext cx="4206240" cy="5057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lang="en-US" sz="1800" b="1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228600" indent="-228600">
              <a:lnSpc>
                <a:spcPct val="100000"/>
              </a:lnSpc>
              <a:buClrTx/>
              <a:buFont typeface="+mj-lt"/>
              <a:buAutoNum type="alphaLcPeriod"/>
              <a:defRPr lang="en-US" sz="1700" dirty="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457200" indent="-228600">
              <a:defRPr lang="en-US" sz="1600" dirty="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685800">
              <a:defRPr lang="en-US" sz="1400" dirty="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914400">
              <a:defRPr lang="en-US" sz="1300" dirty="0" smtClean="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8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4551363" cy="68484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4273550" y="4763"/>
            <a:ext cx="4860925" cy="28733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" name="Rectangle 4"/>
          <p:cNvSpPr/>
          <p:nvPr userDrawn="1"/>
        </p:nvSpPr>
        <p:spPr>
          <a:xfrm>
            <a:off x="4148138" y="6559550"/>
            <a:ext cx="4983162" cy="287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01992" y="600637"/>
            <a:ext cx="5923608" cy="334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cap="none" dirty="0">
                <a:solidFill>
                  <a:schemeClr val="tx1"/>
                </a:solidFill>
                <a:latin typeface="+mj-lt"/>
                <a:ea typeface="ＭＳ Ｐゴシック" charset="-128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3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9525"/>
            <a:ext cx="9144000" cy="4191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" name="Rectangle 4"/>
          <p:cNvSpPr/>
          <p:nvPr userDrawn="1"/>
        </p:nvSpPr>
        <p:spPr>
          <a:xfrm>
            <a:off x="0" y="6438900"/>
            <a:ext cx="9144000" cy="4191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7677" y="600637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cap="none" dirty="0">
                <a:solidFill>
                  <a:schemeClr val="tx1"/>
                </a:solidFill>
                <a:latin typeface="+mj-lt"/>
                <a:ea typeface="ＭＳ Ｐゴシック" charset="-128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67677" y="1371602"/>
            <a:ext cx="7772399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ctr" eaLnBrk="0" hangingPunct="0">
              <a:buNone/>
              <a:defRPr lang="en-IN" sz="9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38BA83-8660-43BD-A3A4-56F22704A12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140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rsenotes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56219" y="914400"/>
            <a:ext cx="864000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800" b="0">
                <a:solidFill>
                  <a:srgbClr val="545559"/>
                </a:solidFill>
                <a:latin typeface="+mn-lt"/>
              </a:defRPr>
            </a:lvl1pPr>
            <a:lvl2pPr marL="557213" indent="-214313">
              <a:defRPr lang="en-US" sz="1600" dirty="0" smtClean="0">
                <a:solidFill>
                  <a:srgbClr val="545559"/>
                </a:solidFill>
                <a:latin typeface="+mn-lt"/>
                <a:ea typeface="ＭＳ Ｐゴシック" charset="-128"/>
              </a:defRPr>
            </a:lvl2pPr>
            <a:lvl3pPr>
              <a:buClr>
                <a:srgbClr val="C00000"/>
              </a:buClr>
              <a:defRPr sz="1400">
                <a:solidFill>
                  <a:srgbClr val="545559"/>
                </a:solidFill>
                <a:latin typeface="+mn-lt"/>
              </a:defRPr>
            </a:lvl3pPr>
            <a:lvl4pPr>
              <a:defRPr sz="1200">
                <a:solidFill>
                  <a:srgbClr val="545559"/>
                </a:solidFill>
                <a:latin typeface="+mn-lt"/>
              </a:defRPr>
            </a:lvl4pPr>
            <a:lvl5pPr>
              <a:defRPr sz="11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53043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lang="en-I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19A412-87AD-4524-AF36-B2621B941C4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362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notes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3043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E4658DF4-2E2F-40FA-AFBA-9DFE3EF86E7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269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notes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49453" y="914400"/>
            <a:ext cx="416520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800" b="0">
                <a:solidFill>
                  <a:srgbClr val="545559"/>
                </a:solidFill>
                <a:latin typeface="+mn-lt"/>
              </a:defRPr>
            </a:lvl1pPr>
            <a:lvl2pPr marL="557213" indent="-214313">
              <a:defRPr lang="en-US" sz="1600" dirty="0" smtClean="0">
                <a:solidFill>
                  <a:srgbClr val="545559"/>
                </a:solidFill>
                <a:latin typeface="+mn-lt"/>
                <a:ea typeface="ＭＳ Ｐゴシック" charset="-128"/>
              </a:defRPr>
            </a:lvl2pPr>
            <a:lvl3pPr>
              <a:buClr>
                <a:srgbClr val="C00000"/>
              </a:buClr>
              <a:defRPr sz="1400">
                <a:solidFill>
                  <a:srgbClr val="545559"/>
                </a:solidFill>
                <a:latin typeface="+mn-lt"/>
              </a:defRPr>
            </a:lvl3pPr>
            <a:lvl4pPr>
              <a:defRPr sz="1200">
                <a:solidFill>
                  <a:srgbClr val="545559"/>
                </a:solidFill>
                <a:latin typeface="+mn-lt"/>
              </a:defRPr>
            </a:lvl4pPr>
            <a:lvl5pPr>
              <a:defRPr sz="11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49453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F29A9E84-354B-4A40-9CC8-5B5FF8EB14B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14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rsenotes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53043" y="914400"/>
            <a:ext cx="416520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800" b="0">
                <a:solidFill>
                  <a:srgbClr val="545559"/>
                </a:solidFill>
                <a:latin typeface="+mn-lt"/>
              </a:defRPr>
            </a:lvl1pPr>
            <a:lvl2pPr marL="628650" indent="-285750">
              <a:defRPr lang="en-US" sz="1600" dirty="0" smtClean="0">
                <a:solidFill>
                  <a:srgbClr val="545559"/>
                </a:solidFill>
                <a:latin typeface="+mn-lt"/>
                <a:ea typeface="ＭＳ Ｐゴシック" charset="-128"/>
              </a:defRPr>
            </a:lvl2pPr>
            <a:lvl3pPr>
              <a:buClr>
                <a:srgbClr val="C00000"/>
              </a:buClr>
              <a:defRPr sz="1400">
                <a:solidFill>
                  <a:srgbClr val="545559"/>
                </a:solidFill>
                <a:latin typeface="+mn-lt"/>
              </a:defRPr>
            </a:lvl3pPr>
            <a:lvl4pPr>
              <a:defRPr sz="1200">
                <a:solidFill>
                  <a:srgbClr val="545559"/>
                </a:solidFill>
                <a:latin typeface="+mn-lt"/>
              </a:defRPr>
            </a:lvl4pPr>
            <a:lvl5pPr>
              <a:defRPr sz="11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724118" y="914400"/>
            <a:ext cx="415800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800" b="0">
                <a:solidFill>
                  <a:srgbClr val="545559"/>
                </a:solidFill>
                <a:latin typeface="+mn-lt"/>
              </a:defRPr>
            </a:lvl1pPr>
            <a:lvl2pPr marL="628650" indent="-285750">
              <a:defRPr lang="en-US" sz="1600" dirty="0" smtClean="0">
                <a:solidFill>
                  <a:srgbClr val="545559"/>
                </a:solidFill>
                <a:latin typeface="+mn-lt"/>
                <a:ea typeface="ＭＳ Ｐゴシック" charset="-128"/>
              </a:defRPr>
            </a:lvl2pPr>
            <a:lvl3pPr>
              <a:buClr>
                <a:srgbClr val="C00000"/>
              </a:buClr>
              <a:defRPr sz="1400">
                <a:solidFill>
                  <a:srgbClr val="545559"/>
                </a:solidFill>
                <a:latin typeface="+mn-lt"/>
              </a:defRPr>
            </a:lvl3pPr>
            <a:lvl4pPr>
              <a:defRPr sz="1200">
                <a:solidFill>
                  <a:srgbClr val="545559"/>
                </a:solidFill>
                <a:latin typeface="+mn-lt"/>
              </a:defRPr>
            </a:lvl4pPr>
            <a:lvl5pPr>
              <a:defRPr sz="11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53043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4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43CFCF5F-E934-4A96-A086-B37E1787342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82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notes_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52861" y="914400"/>
            <a:ext cx="8640182" cy="1975821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800" b="0">
                <a:solidFill>
                  <a:srgbClr val="545559"/>
                </a:solidFill>
                <a:latin typeface="+mn-lt"/>
              </a:defRPr>
            </a:lvl1pPr>
            <a:lvl2pPr>
              <a:defRPr sz="1600">
                <a:solidFill>
                  <a:srgbClr val="545559"/>
                </a:solidFill>
                <a:latin typeface="+mn-lt"/>
              </a:defRPr>
            </a:lvl2pPr>
            <a:lvl3pPr>
              <a:buClr>
                <a:srgbClr val="C00000"/>
              </a:buClr>
              <a:defRPr sz="1400">
                <a:solidFill>
                  <a:srgbClr val="545559"/>
                </a:solidFill>
                <a:latin typeface="+mn-lt"/>
              </a:defRPr>
            </a:lvl3pPr>
            <a:lvl4pPr>
              <a:defRPr sz="1200">
                <a:solidFill>
                  <a:srgbClr val="545559"/>
                </a:solidFill>
                <a:latin typeface="+mn-lt"/>
              </a:defRPr>
            </a:lvl4pPr>
            <a:lvl5pPr>
              <a:defRPr sz="11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252861" y="3248998"/>
            <a:ext cx="4176261" cy="3052017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800" b="0">
                <a:solidFill>
                  <a:srgbClr val="545559"/>
                </a:solidFill>
                <a:latin typeface="+mn-lt"/>
              </a:defRPr>
            </a:lvl1pPr>
            <a:lvl2pPr marL="558800" indent="-219075">
              <a:defRPr lang="en-US" sz="1600" dirty="0" smtClean="0">
                <a:solidFill>
                  <a:srgbClr val="545559"/>
                </a:solidFill>
                <a:latin typeface="+mn-lt"/>
                <a:ea typeface="ＭＳ Ｐゴシック" charset="-128"/>
              </a:defRPr>
            </a:lvl2pPr>
            <a:lvl3pPr>
              <a:buClr>
                <a:srgbClr val="C00000"/>
              </a:buClr>
              <a:defRPr sz="1600">
                <a:solidFill>
                  <a:srgbClr val="545559"/>
                </a:solidFill>
                <a:latin typeface="+mn-lt"/>
              </a:defRPr>
            </a:lvl3pPr>
            <a:lvl4pPr>
              <a:defRPr sz="1400">
                <a:solidFill>
                  <a:srgbClr val="545559"/>
                </a:solidFill>
                <a:latin typeface="+mn-lt"/>
              </a:defRPr>
            </a:lvl4pPr>
            <a:lvl5pPr>
              <a:defRPr sz="1300">
                <a:solidFill>
                  <a:srgbClr val="545559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727928" y="3248998"/>
            <a:ext cx="4171645" cy="30513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Aft>
                <a:spcPct val="0"/>
              </a:spcAft>
              <a:buClr>
                <a:srgbClr val="C00000"/>
              </a:buClr>
              <a:defRPr lang="en-US" sz="1800" b="0" dirty="0" smtClean="0">
                <a:solidFill>
                  <a:srgbClr val="54555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25475" indent="-285750" algn="l" rtl="0" eaLnBrk="1" fontAlgn="base" hangingPunct="1">
              <a:spcAft>
                <a:spcPct val="0"/>
              </a:spcAft>
              <a:defRPr lang="en-US" sz="1600" b="0" dirty="0" smtClean="0">
                <a:solidFill>
                  <a:srgbClr val="545559"/>
                </a:solidFill>
                <a:latin typeface="+mn-lt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Aft>
                <a:spcPct val="0"/>
              </a:spcAft>
              <a:buClr>
                <a:srgbClr val="C00000"/>
              </a:buClr>
              <a:defRPr lang="en-US" sz="1400" b="0" dirty="0" smtClean="0">
                <a:solidFill>
                  <a:srgbClr val="545559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Aft>
                <a:spcPct val="0"/>
              </a:spcAft>
              <a:defRPr lang="en-US" sz="1200" b="0" dirty="0" smtClean="0">
                <a:solidFill>
                  <a:srgbClr val="545559"/>
                </a:solidFill>
                <a:latin typeface="+mn-lt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Aft>
                <a:spcPct val="0"/>
              </a:spcAft>
              <a:defRPr lang="en-US" sz="1100" b="0" dirty="0">
                <a:solidFill>
                  <a:srgbClr val="545559"/>
                </a:solidFill>
                <a:latin typeface="+mn-lt"/>
                <a:ea typeface="ＭＳ Ｐゴシック" charset="-128"/>
                <a:cs typeface="ＭＳ Ｐゴシック" charset="-128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52861" y="368966"/>
            <a:ext cx="8640000" cy="470647"/>
          </a:xfrm>
          <a:prstGeom prst="rect">
            <a:avLst/>
          </a:prstGeom>
          <a:noFill/>
        </p:spPr>
        <p:txBody>
          <a:bodyPr/>
          <a:lstStyle>
            <a:lvl1pPr>
              <a:defRPr lang="en-US" sz="2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4"/>
          </p:nvPr>
        </p:nvSpPr>
        <p:spPr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pPr>
              <a:defRPr/>
            </a:pPr>
            <a:fld id="{1F47C8FE-FBC1-4189-B4CF-212359F66A7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818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8925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469110" y="6638441"/>
            <a:ext cx="4636290" cy="20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lIns="68580" tIns="34290" rIns="68580" bIns="34290"/>
          <a:lstStyle>
            <a:defPPr>
              <a:defRPr lang="en-US"/>
            </a:defPPr>
            <a:lvl1pPr marL="0" marR="0" lvl="0" indent="0" defTabSz="6858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75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HelveticaNeueLT Pro 55 Roman"/>
                <a:ea typeface="HelveticaNeueLT Pro 65 Md" pitchFamily="-60" charset="0"/>
                <a:cs typeface="HelveticaNeueLT Pro 55 Roman"/>
              </a:defRPr>
            </a:lvl1pPr>
          </a:lstStyle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CZM – LAP-SHEAR JOINT</a:t>
            </a:r>
            <a:endParaRPr lang="en-IN" sz="800" dirty="0"/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7081831" y="6637849"/>
            <a:ext cx="2057407" cy="15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lIns="68580" tIns="34290" rIns="68580" bIns="34290"/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 algn="r" defTabSz="685800" eaLnBrk="1" hangingPunct="1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HelveticaNeueLT Pro 55 Roman"/>
                <a:cs typeface="HelveticaNeueLT Pro 55 Roman"/>
              </a:rPr>
              <a:t>© 2018 MSC Software Corporation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627813"/>
            <a:ext cx="466725" cy="23018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ctr" eaLnBrk="1" hangingPunct="1">
              <a:defRPr lang="en-IN" sz="9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7876AD-2C5C-4B42-B190-C3BEFC5B607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33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40000"/>
        </a:spcBef>
        <a:spcAft>
          <a:spcPct val="0"/>
        </a:spcAft>
        <a:buClr>
          <a:srgbClr val="D90000"/>
        </a:buClr>
        <a:buFont typeface="Times" panose="02020603050405020304" pitchFamily="18" charset="0"/>
        <a:buChar char="•"/>
        <a:defRPr sz="13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ＭＳ Ｐゴシック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CD0921"/>
        </a:buClr>
        <a:buFont typeface="Times" panose="02020603050405020304" pitchFamily="18" charset="0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  <a:ea typeface="ＭＳ Ｐゴシック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charset="-128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charset="-128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charset="-128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openxmlformats.org/officeDocument/2006/relationships/image" Target="../media/image49.png"/><Relationship Id="rId5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5" Type="http://schemas.microsoft.com/office/2007/relationships/hdphoto" Target="../media/hdphoto1.wdp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6" Type="http://schemas.openxmlformats.org/officeDocument/2006/relationships/image" Target="../media/image9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0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WORKSHOP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112" y="751362"/>
            <a:ext cx="7772399" cy="1500187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CZM – LAP-SHEAR JOINT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69" y="1741217"/>
            <a:ext cx="6169430" cy="44694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107950" dir="2700000" algn="ctr" rotWithShape="0">
              <a:srgbClr val="000000"/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38BA83-8660-43BD-A3A4-56F22704A12D}" type="slidenum">
              <a:rPr lang="en-IN" smtClean="0"/>
              <a:pPr>
                <a:defRPr/>
              </a:pPr>
              <a:t>1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1670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214" y="850900"/>
            <a:ext cx="5335133" cy="82990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6713" y="640852"/>
            <a:ext cx="2181225" cy="548422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5611" y="1851025"/>
            <a:ext cx="3942278" cy="436403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Content Placeholder 12"/>
          <p:cNvSpPr>
            <a:spLocks noGrp="1"/>
          </p:cNvSpPr>
          <p:nvPr>
            <p:ph sz="half" idx="1"/>
          </p:nvPr>
        </p:nvSpPr>
        <p:spPr>
          <a:xfrm>
            <a:off x="425025" y="1959429"/>
            <a:ext cx="1711203" cy="4354309"/>
          </a:xfrm>
        </p:spPr>
        <p:txBody>
          <a:bodyPr/>
          <a:lstStyle/>
          <a:p>
            <a:pPr lvl="1" eaLnBrk="1" hangingPunct="1">
              <a:buFont typeface="+mj-lt"/>
              <a:buNone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To review the composite material: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Under the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Materials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tab, 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Laminate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from the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Composite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group. 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Set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Action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to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Show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Set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Object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to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Composite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Composite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from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Laminated Composite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Observe that the composite material has 8 layers.</a:t>
            </a:r>
            <a:endParaRPr lang="en-US" b="1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Step 5. Review Composite Material</a:t>
            </a:r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3461879" y="951707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273" name="Oval 7"/>
          <p:cNvSpPr>
            <a:spLocks noChangeArrowheads="1"/>
          </p:cNvSpPr>
          <p:nvPr/>
        </p:nvSpPr>
        <p:spPr bwMode="auto">
          <a:xfrm>
            <a:off x="7700962" y="846137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274" name="Oval 7"/>
          <p:cNvSpPr>
            <a:spLocks noChangeArrowheads="1"/>
          </p:cNvSpPr>
          <p:nvPr/>
        </p:nvSpPr>
        <p:spPr bwMode="auto">
          <a:xfrm>
            <a:off x="7962603" y="1087622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275" name="Oval 7"/>
          <p:cNvSpPr>
            <a:spLocks noChangeArrowheads="1"/>
          </p:cNvSpPr>
          <p:nvPr/>
        </p:nvSpPr>
        <p:spPr bwMode="auto">
          <a:xfrm>
            <a:off x="7749878" y="3925445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1276" name="Oval 7"/>
          <p:cNvSpPr>
            <a:spLocks noChangeArrowheads="1"/>
          </p:cNvSpPr>
          <p:nvPr/>
        </p:nvSpPr>
        <p:spPr bwMode="auto">
          <a:xfrm>
            <a:off x="5395450" y="3171826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10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892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create the contact pairs:</a:t>
            </a:r>
          </a:p>
          <a:p>
            <a:pPr lvl="1"/>
            <a:r>
              <a:rPr lang="en-US" dirty="0"/>
              <a:t>Under the </a:t>
            </a:r>
            <a:r>
              <a:rPr lang="en-US" i="1" dirty="0"/>
              <a:t>Loads/BCs</a:t>
            </a:r>
            <a:r>
              <a:rPr lang="en-US" dirty="0"/>
              <a:t> tab, click </a:t>
            </a:r>
            <a:r>
              <a:rPr lang="en-US" b="1" dirty="0"/>
              <a:t>Body Pair </a:t>
            </a:r>
            <a:r>
              <a:rPr lang="en-US" dirty="0"/>
              <a:t>in the </a:t>
            </a:r>
            <a:r>
              <a:rPr lang="en-US" i="1" dirty="0"/>
              <a:t>Body Pairs</a:t>
            </a:r>
            <a:r>
              <a:rPr lang="en-US" dirty="0"/>
              <a:t> group.</a:t>
            </a:r>
          </a:p>
          <a:p>
            <a:pPr lvl="1"/>
            <a:r>
              <a:rPr lang="en-US" dirty="0"/>
              <a:t>Enter </a:t>
            </a:r>
            <a:r>
              <a:rPr lang="en-US" b="1" dirty="0" err="1"/>
              <a:t>lower_glue</a:t>
            </a:r>
            <a:r>
              <a:rPr lang="en-US" dirty="0"/>
              <a:t> for </a:t>
            </a:r>
            <a:r>
              <a:rPr lang="en-US" i="1" dirty="0"/>
              <a:t>New Set Name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Input Data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Check the box for </a:t>
            </a:r>
            <a:r>
              <a:rPr lang="en-US" i="1" dirty="0"/>
              <a:t>Glued Contact(IGLUE)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6. Create the Contact Pairs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9" y="878809"/>
            <a:ext cx="4738269" cy="887610"/>
          </a:xfrm>
          <a:prstGeom prst="rect">
            <a:avLst/>
          </a:prstGeom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206948" y="947733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15" y="947733"/>
            <a:ext cx="1711658" cy="563100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163391" y="4698346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677702" y="5619231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04" y="1087012"/>
            <a:ext cx="1643391" cy="522672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248141" y="3700375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297997" y="5873622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11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85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36" y="1276976"/>
            <a:ext cx="1563081" cy="390182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74" y="1274472"/>
            <a:ext cx="1883076" cy="399673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07" y="750829"/>
            <a:ext cx="1711658" cy="563100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5025" y="1959429"/>
            <a:ext cx="2176285" cy="4354309"/>
          </a:xfrm>
        </p:spPr>
        <p:txBody>
          <a:bodyPr/>
          <a:lstStyle/>
          <a:p>
            <a:r>
              <a:rPr lang="en-US" dirty="0"/>
              <a:t>To create the contact pairs (cont.):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Select Application Region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icon for </a:t>
            </a:r>
            <a:r>
              <a:rPr lang="en-US" i="1" dirty="0"/>
              <a:t>Body1/Master/Touched</a:t>
            </a:r>
            <a:r>
              <a:rPr lang="en-US" dirty="0"/>
              <a:t> and click </a:t>
            </a:r>
            <a:r>
              <a:rPr lang="en-US" b="1" dirty="0" err="1"/>
              <a:t>plate_lower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icon for </a:t>
            </a:r>
            <a:r>
              <a:rPr lang="en-US" i="1" dirty="0"/>
              <a:t>Body2/Slave/Touching</a:t>
            </a:r>
            <a:r>
              <a:rPr lang="en-US" dirty="0"/>
              <a:t> and click </a:t>
            </a:r>
            <a:r>
              <a:rPr lang="en-US" b="1" dirty="0"/>
              <a:t>interface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Apply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6. Create the Contact Pairs (Cont.)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391251" y="5662455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22388" y="2042231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963233" y="3429000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812991" y="4858027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969834" y="6001602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237052" y="1679197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006332" y="1468060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12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82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create the contact pairs (cont.):</a:t>
            </a:r>
          </a:p>
          <a:p>
            <a:pPr lvl="1"/>
            <a:r>
              <a:rPr lang="en-US" dirty="0"/>
              <a:t>Enter </a:t>
            </a:r>
            <a:r>
              <a:rPr lang="en-US" b="1" dirty="0" err="1"/>
              <a:t>upper_glue</a:t>
            </a:r>
            <a:r>
              <a:rPr lang="en-US" dirty="0"/>
              <a:t> for </a:t>
            </a:r>
            <a:r>
              <a:rPr lang="en-US" i="1" dirty="0"/>
              <a:t>New Set Name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Input Data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Check the box for </a:t>
            </a:r>
            <a:r>
              <a:rPr lang="en-US" i="1" dirty="0"/>
              <a:t>Glued Contact(IGLUE)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6. Create the Contact Pairs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52" y="823042"/>
            <a:ext cx="1723879" cy="557973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14" y="999548"/>
            <a:ext cx="1663049" cy="522672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169867" y="4603147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721475" y="5533810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145632" y="3753265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534411" y="5858452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13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4975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create the contact pairs (cont.):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Select Application Region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icon for </a:t>
            </a:r>
            <a:r>
              <a:rPr lang="en-US" i="1" dirty="0"/>
              <a:t>Body1/Master/Touched</a:t>
            </a:r>
            <a:r>
              <a:rPr lang="en-US" dirty="0"/>
              <a:t> and click </a:t>
            </a:r>
            <a:r>
              <a:rPr lang="en-US" b="1" dirty="0" err="1"/>
              <a:t>plate_upper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icon for </a:t>
            </a:r>
            <a:r>
              <a:rPr lang="en-US" i="1" dirty="0"/>
              <a:t>Body2/Slave/Touching</a:t>
            </a:r>
            <a:r>
              <a:rPr lang="en-US" dirty="0"/>
              <a:t> and click </a:t>
            </a:r>
            <a:r>
              <a:rPr lang="en-US" b="1" dirty="0"/>
              <a:t>interface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Apply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6. Create the Contact Pairs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15" y="823042"/>
            <a:ext cx="1723879" cy="557973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274725" y="5732613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42" y="1293178"/>
            <a:ext cx="1895032" cy="403757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14" y="1478086"/>
            <a:ext cx="1563081" cy="390182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963531" y="2086269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452001" y="2086270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963530" y="3429000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363527" y="1749380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884446" y="6102601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14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90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82" y="356208"/>
            <a:ext cx="1851261" cy="5788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29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769" y="841342"/>
            <a:ext cx="5919940" cy="92821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0193" y="1485900"/>
            <a:ext cx="2900450" cy="44831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>
              <a:buFont typeface="+mj-lt"/>
              <a:buNone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To create cohesive material: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Under the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Material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tab, 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Cohesive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Enter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Material Name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cohesive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Input Properties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Exponential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for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Constitutive Model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Enter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for C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ohesive Energy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Enter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0.0002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for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Critical Opening Displacement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OK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Apply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Step 7. Create Cohesive Material</a:t>
            </a:r>
          </a:p>
        </p:txBody>
      </p:sp>
      <p:sp>
        <p:nvSpPr>
          <p:cNvPr id="12295" name="Oval 18"/>
          <p:cNvSpPr>
            <a:spLocks noChangeArrowheads="1"/>
          </p:cNvSpPr>
          <p:nvPr/>
        </p:nvSpPr>
        <p:spPr bwMode="auto">
          <a:xfrm>
            <a:off x="7796550" y="3727450"/>
            <a:ext cx="212725" cy="211137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296" name="Oval 18"/>
          <p:cNvSpPr>
            <a:spLocks noChangeArrowheads="1"/>
          </p:cNvSpPr>
          <p:nvPr/>
        </p:nvSpPr>
        <p:spPr bwMode="auto">
          <a:xfrm>
            <a:off x="5373318" y="1653354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2298" name="Oval 18"/>
          <p:cNvSpPr>
            <a:spLocks noChangeArrowheads="1"/>
          </p:cNvSpPr>
          <p:nvPr/>
        </p:nvSpPr>
        <p:spPr bwMode="auto">
          <a:xfrm>
            <a:off x="3167014" y="952500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2299" name="Oval 18"/>
          <p:cNvSpPr>
            <a:spLocks noChangeArrowheads="1"/>
          </p:cNvSpPr>
          <p:nvPr/>
        </p:nvSpPr>
        <p:spPr bwMode="auto">
          <a:xfrm>
            <a:off x="8286344" y="5195278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2300" name="Oval 18"/>
          <p:cNvSpPr>
            <a:spLocks noChangeArrowheads="1"/>
          </p:cNvSpPr>
          <p:nvPr/>
        </p:nvSpPr>
        <p:spPr bwMode="auto">
          <a:xfrm>
            <a:off x="5087239" y="2893426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2301" name="Oval 18"/>
          <p:cNvSpPr>
            <a:spLocks noChangeArrowheads="1"/>
          </p:cNvSpPr>
          <p:nvPr/>
        </p:nvSpPr>
        <p:spPr bwMode="auto">
          <a:xfrm>
            <a:off x="5346341" y="3144651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2302" name="Oval 18"/>
          <p:cNvSpPr>
            <a:spLocks noChangeArrowheads="1"/>
          </p:cNvSpPr>
          <p:nvPr/>
        </p:nvSpPr>
        <p:spPr bwMode="auto">
          <a:xfrm>
            <a:off x="4083267" y="5652294"/>
            <a:ext cx="212725" cy="211137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12303" name="Oval 18"/>
          <p:cNvSpPr>
            <a:spLocks noChangeArrowheads="1"/>
          </p:cNvSpPr>
          <p:nvPr/>
        </p:nvSpPr>
        <p:spPr bwMode="auto">
          <a:xfrm>
            <a:off x="8009275" y="5863431"/>
            <a:ext cx="212725" cy="211137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15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41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695" y="1046558"/>
            <a:ext cx="1955438" cy="476488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1334" y="2003425"/>
            <a:ext cx="3451170" cy="41449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5445" y="3717925"/>
            <a:ext cx="1875235" cy="21002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805" y="855663"/>
            <a:ext cx="5524877" cy="892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Content Placeholder 6"/>
          <p:cNvSpPr>
            <a:spLocks noGrp="1"/>
          </p:cNvSpPr>
          <p:nvPr>
            <p:ph sz="half" idx="1"/>
          </p:nvPr>
        </p:nvSpPr>
        <p:spPr>
          <a:xfrm>
            <a:off x="425025" y="1959429"/>
            <a:ext cx="2086401" cy="4354309"/>
          </a:xfrm>
        </p:spPr>
        <p:txBody>
          <a:bodyPr/>
          <a:lstStyle/>
          <a:p>
            <a:pPr marL="0" lvl="1" indent="0">
              <a:buNone/>
              <a:defRPr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To create cohesive interface element property: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Under the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Properties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tab, 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Solid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Enter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Property Set Name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interface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Interface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option.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Input Properties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material icon.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cohesive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OK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Step 8. Create Interface Element Property</a:t>
            </a:r>
          </a:p>
        </p:txBody>
      </p:sp>
      <p:sp>
        <p:nvSpPr>
          <p:cNvPr id="13320" name="Oval 18"/>
          <p:cNvSpPr>
            <a:spLocks noChangeArrowheads="1"/>
          </p:cNvSpPr>
          <p:nvPr/>
        </p:nvSpPr>
        <p:spPr bwMode="auto">
          <a:xfrm>
            <a:off x="7715689" y="3733635"/>
            <a:ext cx="212725" cy="211137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3321" name="Oval 18"/>
          <p:cNvSpPr>
            <a:spLocks noChangeArrowheads="1"/>
          </p:cNvSpPr>
          <p:nvPr/>
        </p:nvSpPr>
        <p:spPr bwMode="auto">
          <a:xfrm>
            <a:off x="8278813" y="4659313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3323" name="Oval 18"/>
          <p:cNvSpPr>
            <a:spLocks noChangeArrowheads="1"/>
          </p:cNvSpPr>
          <p:nvPr/>
        </p:nvSpPr>
        <p:spPr bwMode="auto">
          <a:xfrm>
            <a:off x="4794250" y="947736"/>
            <a:ext cx="212725" cy="211137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324" name="Oval 18"/>
          <p:cNvSpPr>
            <a:spLocks noChangeArrowheads="1"/>
          </p:cNvSpPr>
          <p:nvPr/>
        </p:nvSpPr>
        <p:spPr bwMode="auto">
          <a:xfrm>
            <a:off x="7600037" y="4190998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3325" name="Oval 18"/>
          <p:cNvSpPr>
            <a:spLocks noChangeArrowheads="1"/>
          </p:cNvSpPr>
          <p:nvPr/>
        </p:nvSpPr>
        <p:spPr bwMode="auto">
          <a:xfrm>
            <a:off x="5705151" y="2528882"/>
            <a:ext cx="212725" cy="211137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326" name="Oval 18"/>
          <p:cNvSpPr>
            <a:spLocks noChangeArrowheads="1"/>
          </p:cNvSpPr>
          <p:nvPr/>
        </p:nvSpPr>
        <p:spPr bwMode="auto">
          <a:xfrm>
            <a:off x="5107034" y="4296567"/>
            <a:ext cx="212725" cy="211137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3327" name="Oval 18"/>
          <p:cNvSpPr>
            <a:spLocks noChangeArrowheads="1"/>
          </p:cNvSpPr>
          <p:nvPr/>
        </p:nvSpPr>
        <p:spPr bwMode="auto">
          <a:xfrm>
            <a:off x="3494088" y="5859463"/>
            <a:ext cx="212725" cy="211137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13328" name="Oval 18"/>
          <p:cNvSpPr>
            <a:spLocks noChangeArrowheads="1"/>
          </p:cNvSpPr>
          <p:nvPr/>
        </p:nvSpPr>
        <p:spPr bwMode="auto">
          <a:xfrm>
            <a:off x="8066088" y="5469384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16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62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629" y="954088"/>
            <a:ext cx="1955438" cy="476488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23" y="854075"/>
            <a:ext cx="2191915" cy="393061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11600"/>
            <a:ext cx="4724400" cy="2195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950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 eaLnBrk="1" hangingPunct="1">
              <a:buFont typeface="+mj-lt"/>
              <a:buNone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To create cohesive interface element property (cont.):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Click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Select Application Region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Select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Wedge Element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filter.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Select all wedge elements.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Click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Add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Click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OK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Click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Apply.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Step 8. Create Interface Element Property (Cont.)</a:t>
            </a:r>
          </a:p>
        </p:txBody>
      </p:sp>
      <p:sp>
        <p:nvSpPr>
          <p:cNvPr id="14344" name="Oval 18"/>
          <p:cNvSpPr>
            <a:spLocks noChangeArrowheads="1"/>
          </p:cNvSpPr>
          <p:nvPr/>
        </p:nvSpPr>
        <p:spPr bwMode="auto">
          <a:xfrm>
            <a:off x="5293789" y="2235379"/>
            <a:ext cx="212725" cy="211137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4345" name="Oval 18"/>
          <p:cNvSpPr>
            <a:spLocks noChangeArrowheads="1"/>
          </p:cNvSpPr>
          <p:nvPr/>
        </p:nvSpPr>
        <p:spPr bwMode="auto">
          <a:xfrm>
            <a:off x="8506250" y="4887305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4346" name="Oval 18"/>
          <p:cNvSpPr>
            <a:spLocks noChangeArrowheads="1"/>
          </p:cNvSpPr>
          <p:nvPr/>
        </p:nvSpPr>
        <p:spPr bwMode="auto">
          <a:xfrm>
            <a:off x="2990850" y="5307013"/>
            <a:ext cx="212725" cy="211137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4347" name="Oval 18"/>
          <p:cNvSpPr>
            <a:spLocks noChangeArrowheads="1"/>
          </p:cNvSpPr>
          <p:nvPr/>
        </p:nvSpPr>
        <p:spPr bwMode="auto">
          <a:xfrm>
            <a:off x="5784886" y="4319677"/>
            <a:ext cx="212725" cy="211137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4348" name="Oval 18"/>
          <p:cNvSpPr>
            <a:spLocks noChangeArrowheads="1"/>
          </p:cNvSpPr>
          <p:nvPr/>
        </p:nvSpPr>
        <p:spPr bwMode="auto">
          <a:xfrm>
            <a:off x="8082363" y="5307013"/>
            <a:ext cx="212725" cy="211137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769" y="4085617"/>
            <a:ext cx="4493543" cy="19183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63" y="854075"/>
            <a:ext cx="228571" cy="212571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7" name="Oval 18">
            <a:extLst>
              <a:ext uri="{FF2B5EF4-FFF2-40B4-BE49-F238E27FC236}">
                <a16:creationId xmlns:a16="http://schemas.microsoft.com/office/drawing/2014/main" id="{D4B9C6FA-5550-4D78-8940-0D4F4BF7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05" y="2235379"/>
            <a:ext cx="212725" cy="211137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17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863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9" y="779757"/>
            <a:ext cx="5919152" cy="108571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01" y="1545098"/>
            <a:ext cx="1825292" cy="480967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09" y="1990246"/>
            <a:ext cx="1825292" cy="462010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49" y="1121569"/>
            <a:ext cx="1463831" cy="512639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363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>
              <a:buFont typeface="+mj-lt"/>
              <a:buNone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Set up job parameters: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Under the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Analysis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tab, 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Entire Model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in the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Analyze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group.</a:t>
            </a:r>
          </a:p>
          <a:p>
            <a:pPr lvl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Translation Parameters</a:t>
            </a:r>
          </a:p>
          <a:p>
            <a:pPr lvl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Uncheck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Print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OP2.</a:t>
            </a:r>
          </a:p>
          <a:p>
            <a:pPr lvl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OK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Solution Parameters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Contact Parameters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Step 9. Set up the Analysis Job</a:t>
            </a:r>
          </a:p>
        </p:txBody>
      </p:sp>
      <p:sp>
        <p:nvSpPr>
          <p:cNvPr id="15365" name="Oval 18"/>
          <p:cNvSpPr>
            <a:spLocks noChangeArrowheads="1"/>
          </p:cNvSpPr>
          <p:nvPr/>
        </p:nvSpPr>
        <p:spPr bwMode="auto">
          <a:xfrm>
            <a:off x="8431499" y="4942357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366" name="Oval 18"/>
          <p:cNvSpPr>
            <a:spLocks noChangeArrowheads="1"/>
          </p:cNvSpPr>
          <p:nvPr/>
        </p:nvSpPr>
        <p:spPr bwMode="auto">
          <a:xfrm>
            <a:off x="5183045" y="5612887"/>
            <a:ext cx="212725" cy="211137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5369" name="Oval 18"/>
          <p:cNvSpPr>
            <a:spLocks noChangeArrowheads="1"/>
          </p:cNvSpPr>
          <p:nvPr/>
        </p:nvSpPr>
        <p:spPr bwMode="auto">
          <a:xfrm>
            <a:off x="750912" y="910431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5370" name="Oval 18"/>
          <p:cNvSpPr>
            <a:spLocks noChangeArrowheads="1"/>
          </p:cNvSpPr>
          <p:nvPr/>
        </p:nvSpPr>
        <p:spPr bwMode="auto">
          <a:xfrm>
            <a:off x="5858278" y="5507319"/>
            <a:ext cx="212725" cy="211137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36162" y="6102601"/>
            <a:ext cx="212725" cy="211137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440C5F26-E279-47A6-A703-FE971B929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915" y="6102601"/>
            <a:ext cx="212725" cy="211137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7" name="Oval 18">
            <a:extLst>
              <a:ext uri="{FF2B5EF4-FFF2-40B4-BE49-F238E27FC236}">
                <a16:creationId xmlns:a16="http://schemas.microsoft.com/office/drawing/2014/main" id="{36E1CC0B-653E-4064-AA37-0DA211099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842" y="5171523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18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476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5025" y="1959429"/>
            <a:ext cx="2073809" cy="4354309"/>
          </a:xfrm>
        </p:spPr>
        <p:txBody>
          <a:bodyPr/>
          <a:lstStyle/>
          <a:p>
            <a:pPr marL="0" lvl="1" indent="0">
              <a:buClr>
                <a:srgbClr val="D90000"/>
              </a:buClr>
              <a:buNone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Set up job parameters (cont.):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Contact Detection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Uncheck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Permanent Gluing (NLGLUE)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OK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OK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/>
            <a:endParaRPr 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Arial" pitchFamily="34" charset="0"/>
              </a:rPr>
              <a:t>Step 9. Set up the Analysis Job (Cont.)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33" y="1307925"/>
            <a:ext cx="2702399" cy="435430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Oval 18"/>
          <p:cNvSpPr>
            <a:spLocks noChangeArrowheads="1"/>
          </p:cNvSpPr>
          <p:nvPr/>
        </p:nvSpPr>
        <p:spPr bwMode="auto">
          <a:xfrm>
            <a:off x="7676786" y="3217862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33" y="1533000"/>
            <a:ext cx="2759928" cy="313665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4327525" y="3874062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3446971" y="4458515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6309964" y="5444506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19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9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31775" indent="-231775" eaLnBrk="1" hangingPunct="1">
              <a:buFont typeface="Times" charset="0"/>
              <a:buChar char="•"/>
              <a:defRPr/>
            </a:pPr>
            <a:r>
              <a:rPr dirty="0"/>
              <a:t>Workshop Objectives</a:t>
            </a:r>
          </a:p>
          <a:p>
            <a:pPr marL="682625" lvl="1" indent="-225425">
              <a:defRPr/>
            </a:pPr>
            <a:r>
              <a:rPr lang="en-US" dirty="0"/>
              <a:t>Perform a CZM delamination analysis.</a:t>
            </a:r>
          </a:p>
          <a:p>
            <a:pPr marL="682625" lvl="1" indent="-225425">
              <a:defRPr/>
            </a:pPr>
            <a:r>
              <a:rPr lang="en-US" dirty="0"/>
              <a:t>Create contact pairs.</a:t>
            </a:r>
          </a:p>
          <a:p>
            <a:pPr marL="682625" lvl="1" indent="-225425">
              <a:defRPr/>
            </a:pPr>
            <a:r>
              <a:rPr lang="en-US" dirty="0"/>
              <a:t>Create cohesive material</a:t>
            </a:r>
          </a:p>
          <a:p>
            <a:pPr marL="682625" lvl="1" indent="-225425">
              <a:defRPr/>
            </a:pPr>
            <a:r>
              <a:rPr lang="en-US" dirty="0"/>
              <a:t>Create interface elements</a:t>
            </a:r>
            <a:r>
              <a:rPr dirty="0"/>
              <a:t>.</a:t>
            </a:r>
            <a:endParaRPr lang="en-US" dirty="0"/>
          </a:p>
          <a:p>
            <a:pPr marL="682625" lvl="1" indent="-225425" eaLnBrk="1" hangingPunct="1">
              <a:defRPr/>
            </a:pPr>
            <a:endParaRPr dirty="0"/>
          </a:p>
          <a:p>
            <a:pPr marL="231775" indent="-231775" eaLnBrk="1" hangingPunct="1">
              <a:buFont typeface="Times" charset="0"/>
              <a:buChar char="•"/>
              <a:defRPr/>
            </a:pPr>
            <a:r>
              <a:rPr dirty="0"/>
              <a:t>Software Version</a:t>
            </a:r>
          </a:p>
          <a:p>
            <a:pPr marL="801688" lvl="1" indent="-344488" eaLnBrk="1" hangingPunct="1">
              <a:defRPr/>
            </a:pPr>
            <a:r>
              <a:rPr dirty="0" err="1"/>
              <a:t>Patran</a:t>
            </a:r>
            <a:r>
              <a:rPr dirty="0"/>
              <a:t> 201</a:t>
            </a:r>
            <a:r>
              <a:rPr lang="en-US" dirty="0"/>
              <a:t>9</a:t>
            </a:r>
            <a:endParaRPr dirty="0"/>
          </a:p>
          <a:p>
            <a:pPr marL="801688" lvl="1" indent="-344488" eaLnBrk="1" hangingPunct="1">
              <a:defRPr/>
            </a:pPr>
            <a:r>
              <a:rPr dirty="0"/>
              <a:t>M</a:t>
            </a:r>
            <a:r>
              <a:rPr lang="en-US" dirty="0"/>
              <a:t>SC</a:t>
            </a:r>
            <a:r>
              <a:rPr dirty="0"/>
              <a:t> Nastran 201</a:t>
            </a:r>
            <a:r>
              <a:rPr lang="en-US" dirty="0"/>
              <a:t>9</a:t>
            </a:r>
          </a:p>
          <a:p>
            <a:pPr marL="801688" lvl="1" indent="-344488" eaLnBrk="1" hangingPunct="1">
              <a:defRPr/>
            </a:pPr>
            <a:endParaRPr dirty="0"/>
          </a:p>
          <a:p>
            <a:pPr marL="231775" indent="-231775" eaLnBrk="1" hangingPunct="1">
              <a:buFont typeface="Times" charset="0"/>
              <a:buChar char="•"/>
              <a:defRPr/>
            </a:pPr>
            <a:r>
              <a:rPr dirty="0"/>
              <a:t>Required File:</a:t>
            </a:r>
          </a:p>
          <a:p>
            <a:pPr marL="631825" lvl="1" indent="-231775" eaLnBrk="1" hangingPunct="1">
              <a:defRPr/>
            </a:pPr>
            <a:r>
              <a:rPr lang="en-US" b="1" dirty="0" err="1"/>
              <a:t>build_shear_czm.ses</a:t>
            </a:r>
            <a:endParaRPr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F5C654-C6CF-475F-9DE2-6A26C4746540}" type="slidenum">
              <a:rPr lang="en-IN" smtClean="0"/>
              <a:pPr>
                <a:defRPr/>
              </a:pPr>
              <a:t>2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2841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buClr>
                <a:srgbClr val="D90000"/>
              </a:buClr>
              <a:buNone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Set up job parameters (cont.):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Load Steps.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Default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under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Available Subcases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Step Parameters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/>
            <a:endParaRPr 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/>
            <a:endParaRPr 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Arial" pitchFamily="34" charset="0"/>
              </a:rPr>
              <a:t>Step 9. Set up the Analysis Job (Cont.)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59" y="782755"/>
            <a:ext cx="1529794" cy="535740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16" y="857157"/>
            <a:ext cx="2048846" cy="448679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4433888" y="4366038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ED867782-F876-4F66-BA21-F4FDF452F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022" y="5343948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B29C2FFE-8683-4CA2-B6E2-E40F4A4BB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534" y="1679292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20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04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buClr>
                <a:srgbClr val="D90000"/>
              </a:buClr>
              <a:buNone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Set up job parameters (cont.):</a:t>
            </a:r>
            <a:endParaRPr lang="en-US" dirty="0">
              <a:cs typeface="Arial" panose="020B0604020202020204" pitchFamily="34" charset="0"/>
            </a:endParaRPr>
          </a:p>
          <a:p>
            <a:pPr lvl="1"/>
            <a:r>
              <a:rPr lang="en-US" dirty="0"/>
              <a:t>Click </a:t>
            </a:r>
            <a:r>
              <a:rPr lang="en-US" b="1" dirty="0"/>
              <a:t>Load Increment </a:t>
            </a:r>
            <a:r>
              <a:rPr lang="en-US" b="1" dirty="0" err="1"/>
              <a:t>Params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Adaptive</a:t>
            </a:r>
            <a:r>
              <a:rPr lang="en-US" dirty="0"/>
              <a:t> for </a:t>
            </a:r>
            <a:r>
              <a:rPr lang="en-US" i="1" dirty="0"/>
              <a:t>Increment</a:t>
            </a:r>
            <a:r>
              <a:rPr lang="en-US" dirty="0"/>
              <a:t> </a:t>
            </a:r>
            <a:r>
              <a:rPr lang="en-US" i="1" dirty="0"/>
              <a:t>Type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Enter </a:t>
            </a:r>
            <a:r>
              <a:rPr lang="en-US" b="1" dirty="0"/>
              <a:t>0.05</a:t>
            </a:r>
            <a:r>
              <a:rPr lang="en-US" dirty="0"/>
              <a:t> for </a:t>
            </a:r>
            <a:r>
              <a:rPr lang="en-US" i="1" dirty="0"/>
              <a:t>Maximum</a:t>
            </a:r>
            <a:r>
              <a:rPr lang="en-US" dirty="0"/>
              <a:t> </a:t>
            </a:r>
            <a:r>
              <a:rPr lang="en-US" i="1" dirty="0"/>
              <a:t>Time</a:t>
            </a:r>
            <a:r>
              <a:rPr lang="en-US" dirty="0"/>
              <a:t> </a:t>
            </a:r>
            <a:r>
              <a:rPr lang="en-US" i="1" dirty="0"/>
              <a:t>Step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Output Requests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Arial" pitchFamily="34" charset="0"/>
              </a:rPr>
              <a:t>Step 9. Set up the Analysis Job (Cont.)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56" y="1842491"/>
            <a:ext cx="1869451" cy="170857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Oval 18"/>
          <p:cNvSpPr>
            <a:spLocks noChangeArrowheads="1"/>
          </p:cNvSpPr>
          <p:nvPr/>
        </p:nvSpPr>
        <p:spPr bwMode="auto">
          <a:xfrm>
            <a:off x="6333797" y="2696779"/>
            <a:ext cx="195266" cy="200296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76" y="1545491"/>
            <a:ext cx="2021970" cy="297595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4226643" y="2865261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4088068" y="1631353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5400610" y="3350772"/>
            <a:ext cx="195266" cy="200296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3169749" y="4236731"/>
            <a:ext cx="212725" cy="211138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7C9C07-6956-4427-BBCB-4B6A2F039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13" y="1295440"/>
            <a:ext cx="2048846" cy="448679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6" name="Oval 18">
            <a:extLst>
              <a:ext uri="{FF2B5EF4-FFF2-40B4-BE49-F238E27FC236}">
                <a16:creationId xmlns:a16="http://schemas.microsoft.com/office/drawing/2014/main" id="{974715E8-BFFE-4A31-9559-75C22B178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1142" y="5047886"/>
            <a:ext cx="195266" cy="200296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21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749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buClr>
                <a:srgbClr val="D90000"/>
              </a:buClr>
              <a:buNone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Set up job parameters (cont.):</a:t>
            </a:r>
            <a:endParaRPr lang="en-US" dirty="0">
              <a:cs typeface="Arial" panose="020B0604020202020204" pitchFamily="34" charset="0"/>
            </a:endParaRPr>
          </a:p>
          <a:p>
            <a:pPr lvl="1"/>
            <a:r>
              <a:rPr lang="en-US" dirty="0"/>
              <a:t>Select </a:t>
            </a:r>
            <a:r>
              <a:rPr lang="en-US" b="1" dirty="0"/>
              <a:t>Non-Linear Stress and Contact Results </a:t>
            </a:r>
            <a:r>
              <a:rPr lang="en-US" dirty="0"/>
              <a:t>under </a:t>
            </a:r>
            <a:r>
              <a:rPr lang="en-US" i="1" dirty="0"/>
              <a:t>Select Result Type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Apply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Cancel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Apply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Arial" pitchFamily="34" charset="0"/>
              </a:rPr>
              <a:t>Step 9. Set up the Analysis Job (Cont.)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62" y="765513"/>
            <a:ext cx="1944129" cy="478741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Oval 18"/>
          <p:cNvSpPr>
            <a:spLocks noChangeArrowheads="1"/>
          </p:cNvSpPr>
          <p:nvPr/>
        </p:nvSpPr>
        <p:spPr bwMode="auto">
          <a:xfrm>
            <a:off x="7789893" y="2099086"/>
            <a:ext cx="195266" cy="200296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7354879" y="5352636"/>
            <a:ext cx="195266" cy="200296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48" y="1015051"/>
            <a:ext cx="1944353" cy="425796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6101746" y="5072715"/>
            <a:ext cx="195266" cy="200296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5288029" y="5072715"/>
            <a:ext cx="195266" cy="200296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36" y="898118"/>
            <a:ext cx="1463831" cy="512639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3811797" y="5681572"/>
            <a:ext cx="195266" cy="200296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22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274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03" y="1617595"/>
            <a:ext cx="7426140" cy="4694499"/>
          </a:xfrm>
          <a:prstGeom prst="rect">
            <a:avLst/>
          </a:prstGeom>
          <a:solidFill>
            <a:srgbClr val="CCECFF"/>
          </a:solidFill>
          <a:ln>
            <a:solidFill>
              <a:srgbClr val="C00000"/>
            </a:solidFill>
          </a:ln>
        </p:spPr>
      </p:pic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86096"/>
            <a:ext cx="2551258" cy="4354309"/>
          </a:xfrm>
        </p:spPr>
        <p:txBody>
          <a:bodyPr/>
          <a:lstStyle/>
          <a:p>
            <a:pPr lvl="1">
              <a:spcBef>
                <a:spcPct val="0"/>
              </a:spcBef>
              <a:buClr>
                <a:srgbClr val="CD0921"/>
              </a:buClr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Open </a:t>
            </a:r>
            <a:r>
              <a:rPr lang="en-US" b="1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CZM.sts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file to check the job status – normal completion if job ends with exit number 0.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 10. Review the </a:t>
            </a:r>
            <a:r>
              <a:rPr lang="en-US" dirty="0" err="1"/>
              <a:t>sts</a:t>
            </a:r>
            <a:r>
              <a:rPr lang="en-US" dirty="0"/>
              <a:t> Files</a:t>
            </a:r>
          </a:p>
        </p:txBody>
      </p:sp>
      <p:sp>
        <p:nvSpPr>
          <p:cNvPr id="5" name="Oval 4"/>
          <p:cNvSpPr/>
          <p:nvPr/>
        </p:nvSpPr>
        <p:spPr>
          <a:xfrm>
            <a:off x="945503" y="5423553"/>
            <a:ext cx="2395506" cy="20029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2916641" y="5240405"/>
            <a:ext cx="195266" cy="200296"/>
          </a:xfrm>
          <a:prstGeom prst="ellipse">
            <a:avLst/>
          </a:prstGeom>
          <a:solidFill>
            <a:schemeClr val="bg1"/>
          </a:solidFill>
          <a:ln w="9525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23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652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56" y="2324989"/>
            <a:ext cx="3164166" cy="35109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80" y="925513"/>
            <a:ext cx="1585298" cy="504707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5" y="892068"/>
            <a:ext cx="5641647" cy="103481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43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25025" y="1959429"/>
            <a:ext cx="2344094" cy="4354309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Times" panose="02020603050405020304" pitchFamily="18" charset="0"/>
              <a:buNone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Attach Results file: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Under the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 Analysis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tab, click the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Output2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in the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Access Results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group. 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Select Results File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Browse to the working directory and select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czm.op2</a:t>
            </a:r>
            <a:endParaRPr 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OK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Apply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Step 11. Attach </a:t>
            </a:r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OP2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Results File</a:t>
            </a:r>
          </a:p>
        </p:txBody>
      </p:sp>
      <p:sp>
        <p:nvSpPr>
          <p:cNvPr id="18439" name="Oval 8"/>
          <p:cNvSpPr>
            <a:spLocks noChangeArrowheads="1"/>
          </p:cNvSpPr>
          <p:nvPr/>
        </p:nvSpPr>
        <p:spPr bwMode="auto">
          <a:xfrm>
            <a:off x="8318399" y="5117864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8440" name="Oval 9"/>
          <p:cNvSpPr>
            <a:spLocks noChangeArrowheads="1"/>
          </p:cNvSpPr>
          <p:nvPr/>
        </p:nvSpPr>
        <p:spPr bwMode="auto">
          <a:xfrm>
            <a:off x="4359275" y="2999017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8441" name="Oval 11"/>
          <p:cNvSpPr>
            <a:spLocks noChangeArrowheads="1"/>
          </p:cNvSpPr>
          <p:nvPr/>
        </p:nvSpPr>
        <p:spPr bwMode="auto">
          <a:xfrm>
            <a:off x="8008019" y="5630858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8443" name="Oval 7"/>
          <p:cNvSpPr>
            <a:spLocks noChangeArrowheads="1"/>
          </p:cNvSpPr>
          <p:nvPr/>
        </p:nvSpPr>
        <p:spPr bwMode="auto">
          <a:xfrm>
            <a:off x="3104788" y="1021138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8444" name="Oval 10"/>
          <p:cNvSpPr>
            <a:spLocks noChangeArrowheads="1"/>
          </p:cNvSpPr>
          <p:nvPr/>
        </p:nvSpPr>
        <p:spPr bwMode="auto">
          <a:xfrm>
            <a:off x="6457008" y="5117864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24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48725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494" y="696971"/>
            <a:ext cx="1911114" cy="569742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458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857" y="950913"/>
            <a:ext cx="1659924" cy="5148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lvl="1" indent="0" eaLnBrk="1" hangingPunct="1">
              <a:buFont typeface="+mj-lt"/>
              <a:buNone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To plot interface damage: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Under the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 Results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tab, click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Fringe/Deformation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in the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Quick Plot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group. 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Under the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Select Result Cases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, select all increments except the first one.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Select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Damage Value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under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Select Fringe Result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Select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Displacements, Translational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under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Select Deformation Result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Click the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Fringe Attributes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icon.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Select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 Element Edges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for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Display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Click the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Deform Attributes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icon.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Select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True Scale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Uncheck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Show </a:t>
            </a:r>
            <a:r>
              <a:rPr lang="en-US" i="1" dirty="0" err="1">
                <a:ea typeface="ＭＳ Ｐゴシック" pitchFamily="34" charset="-128"/>
                <a:cs typeface="Arial" pitchFamily="34" charset="0"/>
              </a:rPr>
              <a:t>Undeformed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Click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 Apply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235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Step 12. Plot Interface Damage</a:t>
            </a:r>
          </a:p>
        </p:txBody>
      </p:sp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8347075" y="3413125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9463" name="Oval 8"/>
          <p:cNvSpPr>
            <a:spLocks noChangeArrowheads="1"/>
          </p:cNvSpPr>
          <p:nvPr/>
        </p:nvSpPr>
        <p:spPr bwMode="auto">
          <a:xfrm>
            <a:off x="8463455" y="5257831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9464" name="Oval 9"/>
          <p:cNvSpPr>
            <a:spLocks noChangeArrowheads="1"/>
          </p:cNvSpPr>
          <p:nvPr/>
        </p:nvSpPr>
        <p:spPr bwMode="auto">
          <a:xfrm>
            <a:off x="7519988" y="1368425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9465" name="Oval 11"/>
          <p:cNvSpPr>
            <a:spLocks noChangeArrowheads="1"/>
          </p:cNvSpPr>
          <p:nvPr/>
        </p:nvSpPr>
        <p:spPr bwMode="auto">
          <a:xfrm>
            <a:off x="6342264" y="1367639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19467" name="Oval 31"/>
          <p:cNvSpPr>
            <a:spLocks noChangeArrowheads="1"/>
          </p:cNvSpPr>
          <p:nvPr/>
        </p:nvSpPr>
        <p:spPr bwMode="auto">
          <a:xfrm>
            <a:off x="6392559" y="3756869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9468" name="Oval 34"/>
          <p:cNvSpPr>
            <a:spLocks noChangeArrowheads="1"/>
          </p:cNvSpPr>
          <p:nvPr/>
        </p:nvSpPr>
        <p:spPr bwMode="auto">
          <a:xfrm>
            <a:off x="8382000" y="2252663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b</a:t>
            </a:r>
          </a:p>
        </p:txBody>
      </p:sp>
      <p:pic>
        <p:nvPicPr>
          <p:cNvPr id="1946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463" y="887545"/>
            <a:ext cx="4922837" cy="82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9471" name="Oval 18"/>
          <p:cNvSpPr>
            <a:spLocks noChangeArrowheads="1"/>
          </p:cNvSpPr>
          <p:nvPr/>
        </p:nvSpPr>
        <p:spPr bwMode="auto">
          <a:xfrm>
            <a:off x="212725" y="1020763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a</a:t>
            </a:r>
          </a:p>
        </p:txBody>
      </p:sp>
      <p:pic>
        <p:nvPicPr>
          <p:cNvPr id="19472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074" y="1333500"/>
            <a:ext cx="1688526" cy="46656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3" name="Oval 11"/>
          <p:cNvSpPr>
            <a:spLocks noChangeArrowheads="1"/>
          </p:cNvSpPr>
          <p:nvPr/>
        </p:nvSpPr>
        <p:spPr bwMode="auto">
          <a:xfrm>
            <a:off x="4277028" y="3334544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9474" name="Oval 11"/>
          <p:cNvSpPr>
            <a:spLocks noChangeArrowheads="1"/>
          </p:cNvSpPr>
          <p:nvPr/>
        </p:nvSpPr>
        <p:spPr bwMode="auto">
          <a:xfrm>
            <a:off x="3970337" y="3892483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 err="1">
                <a:latin typeface="Times New Roman" panose="02020603050405020304" pitchFamily="18" charset="0"/>
              </a:rPr>
              <a:t>i</a:t>
            </a:r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9475" name="Oval 11"/>
          <p:cNvSpPr>
            <a:spLocks noChangeArrowheads="1"/>
          </p:cNvSpPr>
          <p:nvPr/>
        </p:nvSpPr>
        <p:spPr bwMode="auto">
          <a:xfrm>
            <a:off x="3646256" y="5657265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j</a:t>
            </a:r>
          </a:p>
        </p:txBody>
      </p:sp>
      <p:sp>
        <p:nvSpPr>
          <p:cNvPr id="3" name="Rectangle 2"/>
          <p:cNvSpPr/>
          <p:nvPr/>
        </p:nvSpPr>
        <p:spPr>
          <a:xfrm>
            <a:off x="6169819" y="1579563"/>
            <a:ext cx="252920" cy="21113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58601" y="1441348"/>
            <a:ext cx="252920" cy="21113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25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30636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8248" y="711200"/>
            <a:ext cx="1550279" cy="49482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5025" y="1959429"/>
            <a:ext cx="2152637" cy="4354309"/>
          </a:xfrm>
        </p:spPr>
        <p:txBody>
          <a:bodyPr/>
          <a:lstStyle/>
          <a:p>
            <a:r>
              <a:rPr lang="en-US" dirty="0"/>
              <a:t>Plot interface damage at specified time:</a:t>
            </a:r>
          </a:p>
          <a:p>
            <a:pPr lvl="1"/>
            <a:r>
              <a:rPr lang="en-US" dirty="0"/>
              <a:t>Under the </a:t>
            </a:r>
            <a:r>
              <a:rPr lang="en-US" i="1" dirty="0"/>
              <a:t>Results</a:t>
            </a:r>
            <a:r>
              <a:rPr lang="en-US" dirty="0"/>
              <a:t> tab, click </a:t>
            </a:r>
            <a:r>
              <a:rPr lang="en-US" b="1" dirty="0"/>
              <a:t>Fringe/Deformation</a:t>
            </a:r>
            <a:r>
              <a:rPr lang="en-US" dirty="0"/>
              <a:t> in the </a:t>
            </a:r>
            <a:r>
              <a:rPr lang="en-US" i="1" dirty="0"/>
              <a:t>Quick Plot </a:t>
            </a:r>
            <a:r>
              <a:rPr lang="en-US" dirty="0"/>
              <a:t>group.</a:t>
            </a:r>
          </a:p>
          <a:p>
            <a:pPr lvl="1"/>
            <a:r>
              <a:rPr lang="en-US" dirty="0"/>
              <a:t>Select results case at </a:t>
            </a:r>
            <a:r>
              <a:rPr lang="en-US" b="1" dirty="0"/>
              <a:t>Time = 0.6579891</a:t>
            </a:r>
            <a:r>
              <a:rPr lang="en-US" dirty="0"/>
              <a:t> under </a:t>
            </a:r>
            <a:r>
              <a:rPr lang="en-US" i="1" dirty="0"/>
              <a:t>Select Result Cases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Damage Value </a:t>
            </a:r>
            <a:r>
              <a:rPr lang="en-US" dirty="0"/>
              <a:t>under </a:t>
            </a:r>
            <a:r>
              <a:rPr lang="en-US" i="1" dirty="0"/>
              <a:t>Select Fringe Result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Displacements, Translational </a:t>
            </a:r>
            <a:r>
              <a:rPr lang="en-US" dirty="0"/>
              <a:t>under </a:t>
            </a:r>
            <a:r>
              <a:rPr lang="en-US" i="1" dirty="0"/>
              <a:t>Select Deformation Result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Apply</a:t>
            </a:r>
            <a:r>
              <a:rPr lang="en-US" dirty="0"/>
              <a:t>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Step 12. Plot Interface Damage (Cont.)</a:t>
            </a:r>
          </a:p>
        </p:txBody>
      </p:sp>
      <p:pic>
        <p:nvPicPr>
          <p:cNvPr id="2048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115" y="981496"/>
            <a:ext cx="5941133" cy="97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Oval 34"/>
          <p:cNvSpPr>
            <a:spLocks noChangeArrowheads="1"/>
          </p:cNvSpPr>
          <p:nvPr/>
        </p:nvSpPr>
        <p:spPr bwMode="auto">
          <a:xfrm>
            <a:off x="1288618" y="1153757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8444578" y="2103950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>
            <a:off x="8231853" y="3411410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>
            <a:off x="8447492" y="4570300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8151402" y="5381779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01" y="2551808"/>
            <a:ext cx="4197767" cy="30411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107950" dir="2700000" algn="ctr" rotWithShape="0">
              <a:srgbClr val="000000"/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26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29638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Graph load-deflection curve: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Click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Reset Graphics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/>
              <a:t>Under the </a:t>
            </a:r>
            <a:r>
              <a:rPr lang="en-US" i="1" dirty="0"/>
              <a:t>Home</a:t>
            </a:r>
            <a:r>
              <a:rPr lang="en-US" dirty="0"/>
              <a:t> tab, click </a:t>
            </a:r>
            <a:r>
              <a:rPr lang="en-US" b="1" dirty="0"/>
              <a:t>Smooth shaded </a:t>
            </a:r>
            <a:r>
              <a:rPr lang="en-US" dirty="0"/>
              <a:t>in the </a:t>
            </a:r>
            <a:r>
              <a:rPr lang="en-US" i="1" dirty="0"/>
              <a:t>Display</a:t>
            </a:r>
            <a:r>
              <a:rPr lang="en-US" dirty="0"/>
              <a:t> group.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Zoom in to the right edge of the top plate. </a:t>
            </a:r>
          </a:p>
          <a:p>
            <a:pPr lvl="1"/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Arial" pitchFamily="34" charset="0"/>
              </a:rPr>
              <a:t>Step 13. Graph Load-Deflection Curve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5" y="749914"/>
            <a:ext cx="1777248" cy="1209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37" y="1563972"/>
            <a:ext cx="1480066" cy="103898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Oval 34"/>
          <p:cNvSpPr>
            <a:spLocks noChangeArrowheads="1"/>
          </p:cNvSpPr>
          <p:nvPr/>
        </p:nvSpPr>
        <p:spPr bwMode="auto">
          <a:xfrm>
            <a:off x="4465637" y="1504113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54" y="3299287"/>
            <a:ext cx="5329982" cy="23816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107950" dir="2700000" algn="ctr" rotWithShape="0">
              <a:srgbClr val="000000"/>
            </a:outerShdw>
          </a:effectLst>
        </p:spPr>
      </p:pic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7485845" y="4901339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2" name="Oval 34">
            <a:extLst>
              <a:ext uri="{FF2B5EF4-FFF2-40B4-BE49-F238E27FC236}">
                <a16:creationId xmlns:a16="http://schemas.microsoft.com/office/drawing/2014/main" id="{6AB4ED51-A4E8-4E01-B467-3BA5165CA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194" y="1538811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27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197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86" y="794056"/>
            <a:ext cx="1651652" cy="5413375"/>
          </a:xfrm>
          <a:ln>
            <a:solidFill>
              <a:srgbClr val="C00000"/>
            </a:solidFill>
          </a:ln>
        </p:spPr>
      </p:pic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j-lt"/>
                <a:ea typeface="ＭＳ Ｐゴシック" pitchFamily="34" charset="-128"/>
                <a:cs typeface="Arial" pitchFamily="34" charset="0"/>
              </a:rPr>
              <a:t>Step 13. Graph Load-Deflection Curve (Cont.)</a:t>
            </a:r>
          </a:p>
        </p:txBody>
      </p:sp>
      <p:sp>
        <p:nvSpPr>
          <p:cNvPr id="21508" name="Rectangle 6"/>
          <p:cNvSpPr txBox="1">
            <a:spLocks noChangeArrowheads="1"/>
          </p:cNvSpPr>
          <p:nvPr/>
        </p:nvSpPr>
        <p:spPr bwMode="auto">
          <a:xfrm>
            <a:off x="272916" y="1962456"/>
            <a:ext cx="278266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15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86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115000"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Graph load-deflection curve of the independent node of the RBE2s: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AutoNum type="alphaLcPeriod"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Change the </a:t>
            </a:r>
            <a:r>
              <a:rPr lang="en-US" sz="1200" i="1" dirty="0">
                <a:solidFill>
                  <a:srgbClr val="000000"/>
                </a:solidFill>
                <a:cs typeface="Arial" panose="020B0604020202020204" pitchFamily="34" charset="0"/>
              </a:rPr>
              <a:t>Object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to </a:t>
            </a: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Graph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AutoNum type="alphaLcPeriod"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Change the</a:t>
            </a:r>
            <a:r>
              <a:rPr lang="en-US" sz="1200" i="1" dirty="0">
                <a:solidFill>
                  <a:srgbClr val="000000"/>
                </a:solidFill>
                <a:cs typeface="Arial" panose="020B0604020202020204" pitchFamily="34" charset="0"/>
              </a:rPr>
              <a:t> Method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the </a:t>
            </a: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Y </a:t>
            </a:r>
            <a:r>
              <a:rPr lang="en-US" sz="1200" b="1" dirty="0" err="1">
                <a:solidFill>
                  <a:srgbClr val="000000"/>
                </a:solidFill>
                <a:cs typeface="Arial" panose="020B0604020202020204" pitchFamily="34" charset="0"/>
              </a:rPr>
              <a:t>vs</a:t>
            </a: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 X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AutoNum type="alphaLcPeriod"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Under the </a:t>
            </a:r>
            <a:r>
              <a:rPr lang="en-US" sz="1200" i="1" dirty="0">
                <a:solidFill>
                  <a:srgbClr val="000000"/>
                </a:solidFill>
                <a:cs typeface="Arial" panose="020B0604020202020204" pitchFamily="34" charset="0"/>
              </a:rPr>
              <a:t>Select Result Cases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, select all increments except the first one. 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AutoNum type="alphaLcPeriod"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Select </a:t>
            </a: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Constraint Forces Translational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under </a:t>
            </a:r>
            <a:r>
              <a:rPr lang="en-US" sz="1200" i="1" dirty="0">
                <a:solidFill>
                  <a:srgbClr val="000000"/>
                </a:solidFill>
                <a:cs typeface="Arial" panose="020B0604020202020204" pitchFamily="34" charset="0"/>
              </a:rPr>
              <a:t>Select Y Result.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AutoNum type="alphaLcPeriod"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Pull down </a:t>
            </a:r>
            <a:r>
              <a:rPr lang="en-US" sz="1200" i="1" dirty="0">
                <a:solidFill>
                  <a:srgbClr val="000000"/>
                </a:solidFill>
                <a:cs typeface="Arial" panose="020B0604020202020204" pitchFamily="34" charset="0"/>
              </a:rPr>
              <a:t>Quantity</a:t>
            </a: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to</a:t>
            </a: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 X Component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AutoNum type="alphaLcPeriod"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Pull down </a:t>
            </a:r>
            <a:r>
              <a:rPr lang="en-US" sz="1200" i="1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to </a:t>
            </a: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Result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AutoNum type="alphaLcPeriod"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Click </a:t>
            </a: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Select X Result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AutoNum type="alphaLcPeriod"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Select </a:t>
            </a: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Displacements, Translational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under </a:t>
            </a:r>
            <a:r>
              <a:rPr lang="en-US" sz="1200" i="1" dirty="0">
                <a:solidFill>
                  <a:srgbClr val="000000"/>
                </a:solidFill>
                <a:cs typeface="Arial" panose="020B0604020202020204" pitchFamily="34" charset="0"/>
              </a:rPr>
              <a:t>Select X Result.</a:t>
            </a: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AutoNum type="alphaLcPeriod"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Pull down </a:t>
            </a:r>
            <a:r>
              <a:rPr lang="en-US" sz="1200" i="1" dirty="0">
                <a:solidFill>
                  <a:srgbClr val="000000"/>
                </a:solidFill>
                <a:cs typeface="Arial" panose="020B0604020202020204" pitchFamily="34" charset="0"/>
              </a:rPr>
              <a:t>Quantity</a:t>
            </a: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to</a:t>
            </a: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 X Component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sz="1200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AutoNum type="alphaLcPeriod"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Click </a:t>
            </a: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OK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1509" name="Oval 10"/>
          <p:cNvSpPr>
            <a:spLocks noChangeArrowheads="1"/>
          </p:cNvSpPr>
          <p:nvPr/>
        </p:nvSpPr>
        <p:spPr bwMode="auto">
          <a:xfrm>
            <a:off x="7480360" y="1126770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pic>
        <p:nvPicPr>
          <p:cNvPr id="2151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861" y="714375"/>
            <a:ext cx="547915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1511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8413" y="1904269"/>
            <a:ext cx="1989138" cy="41353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7480359" y="1360258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7799590" y="2741301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1515" name="Oval 10"/>
          <p:cNvSpPr>
            <a:spLocks noChangeArrowheads="1"/>
          </p:cNvSpPr>
          <p:nvPr/>
        </p:nvSpPr>
        <p:spPr bwMode="auto">
          <a:xfrm>
            <a:off x="7905952" y="3979374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1516" name="Oval 10"/>
          <p:cNvSpPr>
            <a:spLocks noChangeArrowheads="1"/>
          </p:cNvSpPr>
          <p:nvPr/>
        </p:nvSpPr>
        <p:spPr bwMode="auto">
          <a:xfrm>
            <a:off x="7838245" y="4947053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1517" name="Oval 10"/>
          <p:cNvSpPr>
            <a:spLocks noChangeArrowheads="1"/>
          </p:cNvSpPr>
          <p:nvPr/>
        </p:nvSpPr>
        <p:spPr bwMode="auto">
          <a:xfrm>
            <a:off x="7124888" y="5207001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1518" name="Oval 10"/>
          <p:cNvSpPr>
            <a:spLocks noChangeArrowheads="1"/>
          </p:cNvSpPr>
          <p:nvPr/>
        </p:nvSpPr>
        <p:spPr bwMode="auto">
          <a:xfrm>
            <a:off x="7905952" y="5413376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1519" name="Oval 10"/>
          <p:cNvSpPr>
            <a:spLocks noChangeArrowheads="1"/>
          </p:cNvSpPr>
          <p:nvPr/>
        </p:nvSpPr>
        <p:spPr bwMode="auto">
          <a:xfrm>
            <a:off x="5361065" y="3186075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1520" name="Oval 10"/>
          <p:cNvSpPr>
            <a:spLocks noChangeArrowheads="1"/>
          </p:cNvSpPr>
          <p:nvPr/>
        </p:nvSpPr>
        <p:spPr bwMode="auto">
          <a:xfrm>
            <a:off x="5148340" y="5236655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21521" name="Oval 10"/>
          <p:cNvSpPr>
            <a:spLocks noChangeArrowheads="1"/>
          </p:cNvSpPr>
          <p:nvPr/>
        </p:nvSpPr>
        <p:spPr bwMode="auto">
          <a:xfrm>
            <a:off x="5361065" y="5695535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1AFD4-F281-43F9-B849-A24C85D9125F}" type="slidenum">
              <a:rPr lang="en-IN" smtClean="0"/>
              <a:pPr>
                <a:defRPr/>
              </a:pPr>
              <a:t>28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74923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Graph load-deflection curve (cont.):</a:t>
            </a:r>
          </a:p>
          <a:p>
            <a:pPr lvl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AutoNum type="alphaL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Click the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Target Entities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icon.</a:t>
            </a:r>
          </a:p>
          <a:p>
            <a:pPr lvl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AutoNum type="alphaL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For the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Target Entity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select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Nodes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AutoNum type="alphaL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Select the Node highlighted in the image or enter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Node 3000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in the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Select Nodes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box.</a:t>
            </a:r>
            <a:endParaRPr lang="en-US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AutoNum type="alphaL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Click </a:t>
            </a: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Apply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Arial" pitchFamily="34" charset="0"/>
              </a:rPr>
              <a:t>Step 13. Graph Load-Deflection Curve (Cont.)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67" y="1091739"/>
            <a:ext cx="1993449" cy="461640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20" y="809997"/>
            <a:ext cx="1651652" cy="54133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4" y="4027700"/>
            <a:ext cx="4103592" cy="21956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107950" dir="2700000" algn="ctr" rotWithShape="0">
              <a:srgbClr val="000000"/>
            </a:outerShdw>
          </a:effectLst>
        </p:spPr>
      </p:pic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287008" y="1570793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2568101" y="5301575"/>
            <a:ext cx="223737" cy="20428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101202" y="2636742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5334494" y="3087661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312602" y="5301575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2809340" y="5505856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29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42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Problem Description</a:t>
            </a:r>
          </a:p>
          <a:p>
            <a:pPr lvl="1" eaLnBrk="1" hangingPunct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Two composite plates are glued together with a adhesive layer.</a:t>
            </a:r>
          </a:p>
          <a:p>
            <a:pPr lvl="1" eaLnBrk="1" hangingPunct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One end of the plates is fixed and pulling on the other end.</a:t>
            </a:r>
          </a:p>
          <a:p>
            <a:pPr lvl="1" eaLnBrk="1" hangingPunct="1"/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The exponential cohesive material model is used the interface elements.</a:t>
            </a:r>
          </a:p>
          <a:p>
            <a:pPr eaLnBrk="1" hangingPunct="1"/>
            <a:endParaRPr 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5123" name="Group 14"/>
          <p:cNvGrpSpPr>
            <a:grpSpLocks/>
          </p:cNvGrpSpPr>
          <p:nvPr/>
        </p:nvGrpSpPr>
        <p:grpSpPr bwMode="auto">
          <a:xfrm>
            <a:off x="1147763" y="2924175"/>
            <a:ext cx="6532562" cy="3009900"/>
            <a:chOff x="1390650" y="3314700"/>
            <a:chExt cx="6532563" cy="3009900"/>
          </a:xfrm>
        </p:grpSpPr>
        <p:pic>
          <p:nvPicPr>
            <p:cNvPr id="512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3314700"/>
              <a:ext cx="6532563" cy="300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5126" name="TextBox 10"/>
            <p:cNvSpPr txBox="1">
              <a:spLocks noChangeArrowheads="1"/>
            </p:cNvSpPr>
            <p:nvPr/>
          </p:nvSpPr>
          <p:spPr bwMode="auto">
            <a:xfrm>
              <a:off x="4370388" y="5656263"/>
              <a:ext cx="2613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/>
                <a:t>Cohesive Layer</a:t>
              </a:r>
            </a:p>
          </p:txBody>
        </p:sp>
        <p:sp>
          <p:nvSpPr>
            <p:cNvPr id="5127" name="TextBox 11"/>
            <p:cNvSpPr txBox="1">
              <a:spLocks noChangeArrowheads="1"/>
            </p:cNvSpPr>
            <p:nvPr/>
          </p:nvSpPr>
          <p:spPr bwMode="auto">
            <a:xfrm>
              <a:off x="2001838" y="3594100"/>
              <a:ext cx="312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/>
                <a:t>Composite Plates</a:t>
              </a:r>
            </a:p>
          </p:txBody>
        </p:sp>
        <p:sp>
          <p:nvSpPr>
            <p:cNvPr id="5128" name="TextBox 8"/>
            <p:cNvSpPr txBox="1">
              <a:spLocks noChangeArrowheads="1"/>
            </p:cNvSpPr>
            <p:nvPr/>
          </p:nvSpPr>
          <p:spPr bwMode="auto">
            <a:xfrm>
              <a:off x="1466850" y="5343525"/>
              <a:ext cx="12303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/>
                <a:t>Fixed</a:t>
              </a:r>
            </a:p>
          </p:txBody>
        </p:sp>
        <p:sp>
          <p:nvSpPr>
            <p:cNvPr id="5129" name="TextBox 9"/>
            <p:cNvSpPr txBox="1">
              <a:spLocks noChangeArrowheads="1"/>
            </p:cNvSpPr>
            <p:nvPr/>
          </p:nvSpPr>
          <p:spPr bwMode="auto">
            <a:xfrm>
              <a:off x="7165594" y="3432683"/>
              <a:ext cx="6746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/>
                <a:t>Pull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2302668" y="4182270"/>
              <a:ext cx="923925" cy="55086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036684" y="3994556"/>
              <a:ext cx="908050" cy="40163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4630737" y="4970463"/>
              <a:ext cx="854075" cy="746125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Rectangle 18"/>
          <p:cNvSpPr>
            <a:spLocks noChangeArrowheads="1"/>
          </p:cNvSpPr>
          <p:nvPr/>
        </p:nvSpPr>
        <p:spPr bwMode="auto">
          <a:xfrm>
            <a:off x="3073400" y="2085975"/>
            <a:ext cx="1900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/>
              <a:t>G</a:t>
            </a:r>
            <a:r>
              <a:rPr lang="en-US" sz="1600" baseline="-25000"/>
              <a:t>c</a:t>
            </a:r>
            <a:r>
              <a:rPr lang="en-US" sz="1600"/>
              <a:t> = 3.0 in-lb/in</a:t>
            </a:r>
            <a:r>
              <a:rPr lang="en-US" sz="1600" baseline="30000"/>
              <a:t>2</a:t>
            </a:r>
            <a:r>
              <a:rPr lang="en-US" sz="1600"/>
              <a:t>    </a:t>
            </a:r>
          </a:p>
          <a:p>
            <a:pPr eaLnBrk="1" hangingPunct="1"/>
            <a:r>
              <a:rPr lang="en-US" sz="1600"/>
              <a:t>V</a:t>
            </a:r>
            <a:r>
              <a:rPr lang="en-US" sz="1600" baseline="-25000"/>
              <a:t>c</a:t>
            </a:r>
            <a:r>
              <a:rPr lang="en-US" sz="1600"/>
              <a:t> = 0.0002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5E6350-5E74-4F5C-95D2-93DB39CB88AF}" type="slidenum">
              <a:rPr lang="en-IN" smtClean="0"/>
              <a:pPr>
                <a:defRPr/>
              </a:pPr>
              <a:t>3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79549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j-lt"/>
                <a:ea typeface="ＭＳ Ｐゴシック" pitchFamily="34" charset="-128"/>
                <a:cs typeface="Arial" pitchFamily="34" charset="0"/>
              </a:rPr>
              <a:t>Step 13. Graph Load-Deflection Curve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37" y="1170619"/>
            <a:ext cx="5269238" cy="48580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107950" dir="2700000" algn="ctr" rotWithShape="0">
              <a:srgbClr val="000000"/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1AFD4-F281-43F9-B849-A24C85D9125F}" type="slidenum">
              <a:rPr lang="en-IN" smtClean="0"/>
              <a:pPr>
                <a:defRPr/>
              </a:pPr>
              <a:t>30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3411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47472" indent="-347472" eaLnBrk="1" hangingPunct="1"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Suggested Exercise Steps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Create a new database.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Play session file “</a:t>
            </a:r>
            <a:r>
              <a:rPr lang="en-US" sz="1800" dirty="0" err="1">
                <a:ea typeface="ＭＳ Ｐゴシック" pitchFamily="34" charset="-128"/>
                <a:cs typeface="Arial" pitchFamily="34" charset="0"/>
              </a:rPr>
              <a:t>build_shear_czm.ses</a:t>
            </a: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.”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Review the model boundary conditions with the model tree.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Review the contact bodies in the model.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Review the composite material and layup.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Create the contact pairs.</a:t>
            </a:r>
          </a:p>
          <a:p>
            <a:pPr marL="1211580" lvl="1" indent="-457200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ea typeface="ＭＳ Ｐゴシック" pitchFamily="34" charset="-128"/>
                <a:cs typeface="Arial" pitchFamily="34" charset="0"/>
              </a:rPr>
              <a:t>Check Glued Contact</a:t>
            </a:r>
          </a:p>
          <a:p>
            <a:pPr marL="1211580" lvl="1" indent="-457200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  <a:cs typeface="Arial" pitchFamily="34" charset="0"/>
              </a:rPr>
              <a:t>Master = </a:t>
            </a:r>
            <a:r>
              <a:rPr lang="en-US" sz="1600" b="1" dirty="0" err="1">
                <a:ea typeface="ＭＳ Ｐゴシック" pitchFamily="34" charset="-128"/>
                <a:cs typeface="Arial" pitchFamily="34" charset="0"/>
              </a:rPr>
              <a:t>plate_lower</a:t>
            </a:r>
            <a:endParaRPr lang="en-US" sz="1600" b="1" dirty="0">
              <a:ea typeface="ＭＳ Ｐゴシック" pitchFamily="34" charset="-128"/>
              <a:cs typeface="Arial" pitchFamily="34" charset="0"/>
            </a:endParaRPr>
          </a:p>
          <a:p>
            <a:pPr marL="1211580" lvl="1" indent="-457200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ea typeface="ＭＳ Ｐゴシック" pitchFamily="34" charset="-128"/>
                <a:cs typeface="Arial" pitchFamily="34" charset="0"/>
              </a:rPr>
              <a:t>Slave = </a:t>
            </a:r>
            <a:r>
              <a:rPr lang="en-US" sz="1600" b="1" dirty="0">
                <a:ea typeface="ＭＳ Ｐゴシック" pitchFamily="34" charset="-128"/>
                <a:cs typeface="Arial" pitchFamily="34" charset="0"/>
              </a:rPr>
              <a:t>interface</a:t>
            </a:r>
          </a:p>
          <a:p>
            <a:pPr marL="1211580" lvl="1" indent="-457200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  <a:cs typeface="Arial" pitchFamily="34" charset="0"/>
              </a:rPr>
              <a:t>Repeat for the upper plate</a:t>
            </a:r>
            <a:endParaRPr lang="en-US" sz="1600" b="0" dirty="0">
              <a:ea typeface="ＭＳ Ｐゴシック" pitchFamily="34" charset="-128"/>
              <a:cs typeface="Arial" pitchFamily="34" charset="0"/>
            </a:endParaRP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Create cohesive material.</a:t>
            </a:r>
          </a:p>
          <a:p>
            <a:pPr marL="1211580" lvl="1" indent="-457200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ea typeface="ＭＳ Ｐゴシック" pitchFamily="34" charset="-128"/>
                <a:cs typeface="Arial" pitchFamily="34" charset="0"/>
              </a:rPr>
              <a:t>Select exponential for the Constitutive Model</a:t>
            </a:r>
          </a:p>
          <a:p>
            <a:pPr marL="1211580" lvl="1" indent="-457200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  <a:cs typeface="Arial" pitchFamily="34" charset="0"/>
              </a:rPr>
              <a:t>Enter </a:t>
            </a:r>
            <a:r>
              <a:rPr lang="en-US" sz="1600" b="1" dirty="0">
                <a:ea typeface="ＭＳ Ｐゴシック" pitchFamily="34" charset="-128"/>
                <a:cs typeface="Arial" pitchFamily="34" charset="0"/>
              </a:rPr>
              <a:t>3</a:t>
            </a:r>
            <a:r>
              <a:rPr lang="en-US" sz="1600" dirty="0">
                <a:ea typeface="ＭＳ Ｐゴシック" pitchFamily="34" charset="-128"/>
                <a:cs typeface="Arial" pitchFamily="34" charset="0"/>
              </a:rPr>
              <a:t> for Cohesive Energy</a:t>
            </a:r>
            <a:endParaRPr lang="en-US" sz="1600" b="0" dirty="0">
              <a:ea typeface="ＭＳ Ｐゴシック" pitchFamily="34" charset="-128"/>
              <a:cs typeface="Arial" pitchFamily="34" charset="0"/>
            </a:endParaRPr>
          </a:p>
          <a:p>
            <a:pPr marL="1211580" lvl="1" indent="-457200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ea typeface="ＭＳ Ｐゴシック" pitchFamily="34" charset="-128"/>
                <a:cs typeface="Arial" pitchFamily="34" charset="0"/>
              </a:rPr>
              <a:t>Enter </a:t>
            </a:r>
            <a:r>
              <a:rPr lang="en-US" sz="1600" b="1" dirty="0">
                <a:ea typeface="ＭＳ Ｐゴシック" pitchFamily="34" charset="-128"/>
                <a:cs typeface="Arial" pitchFamily="34" charset="0"/>
              </a:rPr>
              <a:t>0.0002</a:t>
            </a:r>
            <a:r>
              <a:rPr lang="en-US" sz="1600" b="0" dirty="0">
                <a:ea typeface="ＭＳ Ｐゴシック" pitchFamily="34" charset="-128"/>
                <a:cs typeface="Arial" pitchFamily="34" charset="0"/>
              </a:rPr>
              <a:t> for displacement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Create cohesive interface element property for all wedge elements.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r>
              <a:rPr lang="en-US" sz="1800" b="0" dirty="0">
                <a:ea typeface="ＭＳ Ｐゴシック" pitchFamily="34" charset="-128"/>
                <a:cs typeface="Arial" pitchFamily="34" charset="0"/>
              </a:rPr>
              <a:t>Set up the analysis job.</a:t>
            </a:r>
          </a:p>
          <a:p>
            <a:pPr marL="1211580" lvl="1" indent="-457200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  <a:cs typeface="Arial" pitchFamily="34" charset="0"/>
              </a:rPr>
              <a:t>Implicit Nonlinear for Solution Type</a:t>
            </a:r>
          </a:p>
          <a:p>
            <a:pPr marL="1211580" lvl="1" indent="-457200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  <a:cs typeface="Arial" pitchFamily="34" charset="0"/>
              </a:rPr>
              <a:t>Uncheck Permanent Gluing</a:t>
            </a:r>
          </a:p>
          <a:p>
            <a:pPr marL="868680" indent="-457200" eaLnBrk="1" hangingPunct="1">
              <a:spcBef>
                <a:spcPts val="413"/>
              </a:spcBef>
              <a:buClrTx/>
              <a:buFont typeface="+mj-lt"/>
              <a:buAutoNum type="arabicPeriod"/>
              <a:defRPr/>
            </a:pPr>
            <a:endParaRPr lang="en-US" sz="1800" b="0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5E6350-5E74-4F5C-95D2-93DB39CB88AF}" type="slidenum">
              <a:rPr lang="en-IN" smtClean="0"/>
              <a:pPr>
                <a:defRPr/>
              </a:pPr>
              <a:t>4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3387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Arial" pitchFamily="34" charset="0"/>
              </a:rPr>
              <a:t>Suggested Exercise Steps (Cont.)</a:t>
            </a:r>
          </a:p>
          <a:p>
            <a:pPr marL="1211580" lvl="1" indent="-457200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Use an adaptive increment type with a maximum time step of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0.05</a:t>
            </a:r>
            <a:endParaRPr lang="en-US" dirty="0">
              <a:ea typeface="ＭＳ Ｐゴシック" pitchFamily="34" charset="-128"/>
              <a:cs typeface="Arial" pitchFamily="34" charset="0"/>
            </a:endParaRPr>
          </a:p>
          <a:p>
            <a:pPr marL="1211580" lvl="1" indent="-457200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Output Nonlinear Stresses</a:t>
            </a:r>
            <a:endParaRPr lang="en-US" b="0" dirty="0">
              <a:ea typeface="ＭＳ Ｐゴシック" pitchFamily="34" charset="-128"/>
              <a:cs typeface="Arial" pitchFamily="34" charset="0"/>
            </a:endParaRPr>
          </a:p>
          <a:p>
            <a:pPr marL="868680" indent="-457200">
              <a:spcBef>
                <a:spcPts val="413"/>
              </a:spcBef>
              <a:buClrTx/>
              <a:buFont typeface="+mj-lt"/>
              <a:buAutoNum type="arabicPeriod" startAt="10"/>
              <a:defRPr/>
            </a:pPr>
            <a:r>
              <a:rPr lang="en-US" b="0" dirty="0">
                <a:ea typeface="ＭＳ Ｐゴシック" pitchFamily="34" charset="-128"/>
                <a:cs typeface="Arial" pitchFamily="34" charset="0"/>
              </a:rPr>
              <a:t>Review the </a:t>
            </a:r>
            <a:r>
              <a:rPr lang="en-US" b="0" dirty="0" err="1">
                <a:ea typeface="ＭＳ Ｐゴシック" pitchFamily="34" charset="-128"/>
                <a:cs typeface="Arial" pitchFamily="34" charset="0"/>
              </a:rPr>
              <a:t>sts</a:t>
            </a:r>
            <a:r>
              <a:rPr lang="en-US" b="0" dirty="0">
                <a:ea typeface="ＭＳ Ｐゴシック" pitchFamily="34" charset="-128"/>
                <a:cs typeface="Arial" pitchFamily="34" charset="0"/>
              </a:rPr>
              <a:t> file.</a:t>
            </a:r>
          </a:p>
          <a:p>
            <a:pPr marL="868680" indent="-457200">
              <a:spcBef>
                <a:spcPts val="413"/>
              </a:spcBef>
              <a:buClrTx/>
              <a:buFont typeface="+mj-lt"/>
              <a:buAutoNum type="arabicPeriod" startAt="10"/>
              <a:defRPr/>
            </a:pPr>
            <a:r>
              <a:rPr lang="en-US" b="0">
                <a:ea typeface="ＭＳ Ｐゴシック" pitchFamily="34" charset="-128"/>
                <a:cs typeface="Arial" pitchFamily="34" charset="0"/>
              </a:rPr>
              <a:t>Attach </a:t>
            </a:r>
            <a:r>
              <a:rPr lang="en-US" b="0" smtClean="0">
                <a:ea typeface="ＭＳ Ｐゴシック" pitchFamily="34" charset="-128"/>
                <a:cs typeface="Arial" pitchFamily="34" charset="0"/>
              </a:rPr>
              <a:t>OP2 </a:t>
            </a:r>
            <a:r>
              <a:rPr lang="en-US" b="0" dirty="0">
                <a:ea typeface="ＭＳ Ｐゴシック" pitchFamily="34" charset="-128"/>
                <a:cs typeface="Arial" pitchFamily="34" charset="0"/>
              </a:rPr>
              <a:t>results file.</a:t>
            </a:r>
          </a:p>
          <a:p>
            <a:pPr marL="868680" indent="-457200">
              <a:spcBef>
                <a:spcPts val="413"/>
              </a:spcBef>
              <a:buClrTx/>
              <a:buFont typeface="+mj-lt"/>
              <a:buAutoNum type="arabicPeriod" startAt="10"/>
              <a:defRPr/>
            </a:pPr>
            <a:r>
              <a:rPr lang="en-US" b="0" dirty="0">
                <a:ea typeface="ＭＳ Ｐゴシック" pitchFamily="34" charset="-128"/>
                <a:cs typeface="Arial" pitchFamily="34" charset="0"/>
              </a:rPr>
              <a:t>Plot interface damage.</a:t>
            </a:r>
          </a:p>
          <a:p>
            <a:pPr marL="1211580" lvl="1" indent="-457200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Set all time increments to display Element Edges and show True Scale</a:t>
            </a:r>
          </a:p>
          <a:p>
            <a:pPr marL="1211580" lvl="1" indent="-457200">
              <a:spcBef>
                <a:spcPts val="41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Plot damage at Time = 0.6579891</a:t>
            </a:r>
            <a:endParaRPr lang="en-US" b="0" dirty="0">
              <a:ea typeface="ＭＳ Ｐゴシック" pitchFamily="34" charset="-128"/>
              <a:cs typeface="Arial" pitchFamily="34" charset="0"/>
            </a:endParaRPr>
          </a:p>
          <a:p>
            <a:pPr marL="868680" indent="-457200">
              <a:spcBef>
                <a:spcPts val="413"/>
              </a:spcBef>
              <a:buClrTx/>
              <a:buFont typeface="+mj-lt"/>
              <a:buAutoNum type="arabicPeriod" startAt="10"/>
              <a:defRPr/>
            </a:pPr>
            <a:r>
              <a:rPr lang="en-US" b="0" dirty="0">
                <a:ea typeface="ＭＳ Ｐゴシック" pitchFamily="34" charset="-128"/>
                <a:cs typeface="Arial" pitchFamily="34" charset="0"/>
              </a:rPr>
              <a:t>Graph load vs. x-deflection curve of the independent node of the RBE2s to view the constraint forces at all time increments.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5E6350-5E74-4F5C-95D2-93DB39CB88AF}" type="slidenum">
              <a:rPr lang="en-IN" smtClean="0"/>
              <a:pPr>
                <a:defRPr/>
              </a:pPr>
              <a:t>5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82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25" y="2210272"/>
            <a:ext cx="2689318" cy="378239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Create a new database called </a:t>
            </a:r>
            <a:r>
              <a:rPr lang="en-US" b="1" dirty="0"/>
              <a:t>CZM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Under the </a:t>
            </a:r>
            <a:r>
              <a:rPr lang="en-US" i="1" dirty="0"/>
              <a:t>Home</a:t>
            </a:r>
            <a:r>
              <a:rPr lang="en-US" dirty="0"/>
              <a:t> tab, click </a:t>
            </a:r>
            <a:r>
              <a:rPr lang="en-US" b="1" dirty="0"/>
              <a:t>New</a:t>
            </a:r>
            <a:r>
              <a:rPr lang="en-US" dirty="0"/>
              <a:t> in the </a:t>
            </a:r>
            <a:r>
              <a:rPr lang="en-US" i="1" dirty="0"/>
              <a:t>Defaults</a:t>
            </a:r>
            <a:r>
              <a:rPr lang="en-US" dirty="0"/>
              <a:t> group.</a:t>
            </a:r>
          </a:p>
          <a:p>
            <a:pPr lvl="1"/>
            <a:r>
              <a:rPr lang="en-US" dirty="0"/>
              <a:t>Enter </a:t>
            </a:r>
            <a:r>
              <a:rPr lang="en-US" b="1" dirty="0"/>
              <a:t>CZM</a:t>
            </a:r>
            <a:r>
              <a:rPr lang="en-US" dirty="0"/>
              <a:t> as the </a:t>
            </a:r>
            <a:r>
              <a:rPr lang="en-US" i="1" dirty="0"/>
              <a:t>File name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Select analysis type as </a:t>
            </a:r>
            <a:r>
              <a:rPr lang="en-US" b="1" dirty="0"/>
              <a:t>Implicit Nonlinear.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1. Create a New Database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9" y="774995"/>
            <a:ext cx="2085009" cy="1095238"/>
          </a:xfrm>
          <a:prstGeom prst="rect">
            <a:avLst/>
          </a:prstGeom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46089" y="1004773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499183" y="5429955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6026175" y="5429955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4150" y="2210272"/>
            <a:ext cx="2248692" cy="3457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7692133" y="4845955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6D302364-D165-45BC-9238-D40B5028B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85" y="5324386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6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53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Play session file:</a:t>
            </a:r>
          </a:p>
          <a:p>
            <a:pPr lvl="1"/>
            <a:r>
              <a:rPr lang="en-US" dirty="0"/>
              <a:t>Select </a:t>
            </a:r>
            <a:r>
              <a:rPr lang="en-US" b="1" dirty="0"/>
              <a:t>File</a:t>
            </a:r>
            <a:r>
              <a:rPr lang="en-US" dirty="0"/>
              <a:t> &gt; </a:t>
            </a:r>
            <a:r>
              <a:rPr lang="en-US" b="1" dirty="0"/>
              <a:t>Session</a:t>
            </a:r>
            <a:r>
              <a:rPr lang="en-US" dirty="0"/>
              <a:t> &gt; </a:t>
            </a:r>
            <a:r>
              <a:rPr lang="en-US" b="1" dirty="0"/>
              <a:t>Play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Select </a:t>
            </a:r>
            <a:r>
              <a:rPr lang="en-US" b="1" dirty="0" err="1"/>
              <a:t>build_shear_czm.ses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Apply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Play Session 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89" y="2854818"/>
            <a:ext cx="2662205" cy="339149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6856418" y="3767951"/>
            <a:ext cx="203350" cy="204604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8213144" y="5487881"/>
            <a:ext cx="203350" cy="204604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92" y="1028224"/>
            <a:ext cx="4285714" cy="18147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92" y="1209703"/>
            <a:ext cx="1303434" cy="233346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66" y="2697233"/>
            <a:ext cx="984616" cy="45714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899086" y="3016544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7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361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86" y="2741942"/>
            <a:ext cx="2066667" cy="192719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0" y="750951"/>
            <a:ext cx="7400000" cy="109659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171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buNone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Review the model boundary conditions with the model tree :</a:t>
            </a:r>
          </a:p>
          <a:p>
            <a:pPr lvl="1">
              <a:buFontTx/>
              <a:buAutoNum type="alphaLcPeriod"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Under the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Home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tab, click </a:t>
            </a:r>
            <a:r>
              <a:rPr lang="en-US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Show/Hide Model Tree 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in the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Model Tree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group.</a:t>
            </a:r>
          </a:p>
          <a:p>
            <a:pPr lvl="1">
              <a:buFontTx/>
              <a:buAutoNum type="alphaLcPeriod"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Expand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LBCs</a:t>
            </a: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and check the box next to </a:t>
            </a:r>
            <a:r>
              <a:rPr lang="en-US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Displacements.</a:t>
            </a:r>
          </a:p>
          <a:p>
            <a:pPr lvl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Observe the loads and boundary conditions.</a:t>
            </a:r>
          </a:p>
          <a:p>
            <a:pPr lvl="1">
              <a:buFontTx/>
              <a:buAutoNum type="alphaLcPeriod"/>
            </a:pPr>
            <a:r>
              <a:rPr 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Uncheck when done reviewing the boundary conditions.</a:t>
            </a:r>
          </a:p>
          <a:p>
            <a:pPr lvl="1">
              <a:buFontTx/>
              <a:buAutoNum type="alphaLcPeriod"/>
            </a:pPr>
            <a:endParaRPr lang="en-US" i="1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Step 3. Review the Model Boundary Conditions</a:t>
            </a:r>
          </a:p>
        </p:txBody>
      </p:sp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917" y="3422650"/>
            <a:ext cx="4719654" cy="24701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Oval 18"/>
          <p:cNvSpPr>
            <a:spLocks noChangeArrowheads="1"/>
          </p:cNvSpPr>
          <p:nvPr/>
        </p:nvSpPr>
        <p:spPr bwMode="auto">
          <a:xfrm>
            <a:off x="7639845" y="877888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176" name="Oval 7"/>
          <p:cNvSpPr>
            <a:spLocks noChangeArrowheads="1"/>
          </p:cNvSpPr>
          <p:nvPr/>
        </p:nvSpPr>
        <p:spPr bwMode="auto">
          <a:xfrm>
            <a:off x="8180928" y="3459903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7177" name="Oval 18"/>
          <p:cNvSpPr>
            <a:spLocks noChangeArrowheads="1"/>
          </p:cNvSpPr>
          <p:nvPr/>
        </p:nvSpPr>
        <p:spPr bwMode="auto">
          <a:xfrm>
            <a:off x="1366838" y="4010025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8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089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9" y="815168"/>
            <a:ext cx="6779396" cy="1013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18" y="4114799"/>
            <a:ext cx="3371746" cy="25055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dist="107950" dir="2700000" algn="ctr" rotWithShape="0">
              <a:srgbClr val="000000"/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62" y="775118"/>
            <a:ext cx="1555798" cy="2368622"/>
          </a:xfrm>
          <a:prstGeom prst="rect">
            <a:avLst/>
          </a:prstGeom>
          <a:ln>
            <a:noFill/>
          </a:ln>
        </p:spPr>
      </p:pic>
      <p:sp>
        <p:nvSpPr>
          <p:cNvPr id="8196" name="Content Placeholder 6"/>
          <p:cNvSpPr>
            <a:spLocks noGrp="1"/>
          </p:cNvSpPr>
          <p:nvPr>
            <p:ph sz="half" idx="1"/>
          </p:nvPr>
        </p:nvSpPr>
        <p:spPr>
          <a:xfrm>
            <a:off x="425025" y="1959429"/>
            <a:ext cx="2551258" cy="1548399"/>
          </a:xfrm>
        </p:spPr>
        <p:txBody>
          <a:bodyPr/>
          <a:lstStyle/>
          <a:p>
            <a:pPr marL="0" lvl="1" indent="0" eaLnBrk="1" hangingPunct="1">
              <a:buFont typeface="+mj-lt"/>
              <a:buNone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To review the contact bodies: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Under the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Load/BCs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tab, click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Color Code Bodies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in the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 Contact Bodies 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group. 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Set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Object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to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Contact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Select all the </a:t>
            </a:r>
            <a:r>
              <a:rPr lang="en-US" i="1" dirty="0">
                <a:ea typeface="ＭＳ Ｐゴシック" pitchFamily="34" charset="-128"/>
                <a:cs typeface="Arial" pitchFamily="34" charset="0"/>
              </a:rPr>
              <a:t>Existing Sets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 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Select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Group Color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Click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Apply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Observe the contact bodies. </a:t>
            </a:r>
          </a:p>
          <a:p>
            <a:pPr lvl="1" eaLnBrk="1" hangingPunct="1">
              <a:buFontTx/>
              <a:buAutoNum type="alphaLcPeriod"/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Click on </a:t>
            </a:r>
            <a:r>
              <a:rPr lang="en-US" b="1" dirty="0">
                <a:ea typeface="ＭＳ Ｐゴシック" pitchFamily="34" charset="-128"/>
                <a:cs typeface="Arial" pitchFamily="34" charset="0"/>
              </a:rPr>
              <a:t>Reset Graphics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marL="0" lvl="1" indent="0" eaLnBrk="1" hangingPunct="1">
              <a:buFontTx/>
              <a:buAutoNum type="alphaLcPeriod"/>
              <a:defRPr/>
            </a:pPr>
            <a:endParaRPr lang="en-US" dirty="0">
              <a:ea typeface="ＭＳ Ｐゴシック" pitchFamily="34" charset="-128"/>
              <a:cs typeface="Arial" pitchFamily="34" charset="0"/>
            </a:endParaRPr>
          </a:p>
          <a:p>
            <a:pPr marL="0" lvl="1" indent="0" eaLnBrk="1" hangingPunct="1">
              <a:buFontTx/>
              <a:buAutoNum type="alphaLcPeriod"/>
              <a:defRPr/>
            </a:pPr>
            <a:endParaRPr lang="en-US" dirty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  <a:cs typeface="Arial" pitchFamily="34" charset="0"/>
              </a:rPr>
              <a:t>Step 4. Review the Model Contact Bodies</a:t>
            </a:r>
          </a:p>
        </p:txBody>
      </p:sp>
      <p:sp>
        <p:nvSpPr>
          <p:cNvPr id="8200" name="Oval 18"/>
          <p:cNvSpPr>
            <a:spLocks noChangeArrowheads="1"/>
          </p:cNvSpPr>
          <p:nvPr/>
        </p:nvSpPr>
        <p:spPr bwMode="auto">
          <a:xfrm>
            <a:off x="6646757" y="1112574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8201" name="Oval 18"/>
          <p:cNvSpPr>
            <a:spLocks noChangeArrowheads="1"/>
          </p:cNvSpPr>
          <p:nvPr/>
        </p:nvSpPr>
        <p:spPr bwMode="auto">
          <a:xfrm>
            <a:off x="6904848" y="2425513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8204" name="Oval 7"/>
          <p:cNvSpPr>
            <a:spLocks noChangeArrowheads="1"/>
          </p:cNvSpPr>
          <p:nvPr/>
        </p:nvSpPr>
        <p:spPr bwMode="auto">
          <a:xfrm>
            <a:off x="4112565" y="991018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205" name="Oval 18"/>
          <p:cNvSpPr>
            <a:spLocks noChangeArrowheads="1"/>
          </p:cNvSpPr>
          <p:nvPr/>
        </p:nvSpPr>
        <p:spPr bwMode="auto">
          <a:xfrm>
            <a:off x="2141166" y="4373888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75425-1897-4090-B70C-2D952D08B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62" y="3280009"/>
            <a:ext cx="1555798" cy="3344909"/>
          </a:xfrm>
          <a:prstGeom prst="rect">
            <a:avLst/>
          </a:prstGeom>
          <a:ln>
            <a:noFill/>
          </a:ln>
        </p:spPr>
      </p:pic>
      <p:sp>
        <p:nvSpPr>
          <p:cNvPr id="24" name="Oval 18">
            <a:extLst>
              <a:ext uri="{FF2B5EF4-FFF2-40B4-BE49-F238E27FC236}">
                <a16:creationId xmlns:a16="http://schemas.microsoft.com/office/drawing/2014/main" id="{1338D7C0-1F37-44E7-A40F-8A9607C93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537" y="3903663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4496C1-6D0E-47FC-8701-3A8EE938C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480" y="6008092"/>
            <a:ext cx="212725" cy="2111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6" name="Oval 18">
            <a:extLst>
              <a:ext uri="{FF2B5EF4-FFF2-40B4-BE49-F238E27FC236}">
                <a16:creationId xmlns:a16="http://schemas.microsoft.com/office/drawing/2014/main" id="{FD36B98A-04DD-4213-9279-E214BFE78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881" y="6288087"/>
            <a:ext cx="212725" cy="211138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1400" dirty="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6ED5-C055-4343-B914-466A6674106F}" type="slidenum">
              <a:rPr lang="en-IN" smtClean="0"/>
              <a:pPr>
                <a:defRPr/>
              </a:pPr>
              <a:t>9</a:t>
            </a:fld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101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WORKSHOP 7: CZM – LAP-SHEAR JOINT"/>
  <p:tag name="GENSWF_ADVANCE_TIME" val="0.00"/>
  <p:tag name="ISPRING_SLIDE_INDENT_LEVEL" val="1"/>
  <p:tag name="ISPRING_CUSTOM_TIMING_US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5. REVIEW COMPOSITE MATERIAL"/>
  <p:tag name="GENSWF_ADVANCE_TIME" val="0.00"/>
  <p:tag name="ISPRING_SLIDE_INDENT_LEVEL" val="2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6. CREATE THE CONTACT PAIRS"/>
  <p:tag name="GENSWF_ADVANCE_TIME" val="0.00"/>
  <p:tag name="ISPRING_SLIDE_INDENT_LEVEL" val="2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6. CREATE THE CONTACT PAIRS (CONT.)"/>
  <p:tag name="GENSWF_ADVANCE_TIME" val="0.00"/>
  <p:tag name="ISPRING_SLIDE_INDENT_LEVEL" val="2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6. CREATE THE CONTACT PAIRS (CONT.)"/>
  <p:tag name="GENSWF_ADVANCE_TIME" val="0.00"/>
  <p:tag name="ISPRING_SLIDE_INDENT_LEVEL" val="2"/>
  <p:tag name="ISPRING_CUSTOM_TIMING_US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6. CREATE THE CONTACT PAIRS (CONT.)"/>
  <p:tag name="GENSWF_ADVANCE_TIME" val="0.00"/>
  <p:tag name="ISPRING_SLIDE_INDENT_LEVEL" val="2"/>
  <p:tag name="ISPRING_CUSTOM_TIMING_US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7. CREATE COHESIVE MATERIAL"/>
  <p:tag name="GENSWF_ADVANCE_TIME" val="0.00"/>
  <p:tag name="ISPRING_SLIDE_INDENT_LEVEL" val="2"/>
  <p:tag name="ISPRING_CUSTOM_TIMING_US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8. CREATE INTERFACE ELEMENT PROPERTY"/>
  <p:tag name="GENSWF_ADVANCE_TIME" val="0.00"/>
  <p:tag name="ISPRING_SLIDE_INDENT_LEVEL" val="2"/>
  <p:tag name="ISPRING_CUSTOM_TIMING_US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8. CREATE INTERFACE ELEMENT PROPERTY (CONT.)"/>
  <p:tag name="GENSWF_ADVANCE_TIME" val="0.00"/>
  <p:tag name="ISPRING_SLIDE_INDENT_LEVEL" val="2"/>
  <p:tag name="ISPRING_CUSTOM_TIMING_US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9. SET UP THE ANALYSIS JOB"/>
  <p:tag name="GENSWF_ADVANCE_TIME" val="0.00"/>
  <p:tag name="ISPRING_SLIDE_INDENT_LEVEL" val="2"/>
  <p:tag name="ISPRING_CUSTOM_TIMING_US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9. SET UP THE ANALYSIS JOB (CONT.)"/>
  <p:tag name="GENSWF_ADVANCE_TIME" val="0.00"/>
  <p:tag name="ISPRING_SLIDE_INDENT_LEVEL" val="2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WORKSHOP OBJECTIVES"/>
  <p:tag name="GENSWF_ADVANCE_TIME" val="0.00"/>
  <p:tag name="ISPRING_SLIDE_INDENT_LEVEL" val="2"/>
  <p:tag name="ISPRING_CUSTOM_TIMING_US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9. SET UP THE ANALYSIS JOB (CONT.)"/>
  <p:tag name="GENSWF_ADVANCE_TIME" val="0.00"/>
  <p:tag name="ISPRING_SLIDE_INDENT_LEVEL" val="2"/>
  <p:tag name="ISPRING_CUSTOM_TIMING_US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9. SET UP THE ANALYSIS JOB (CONT.)"/>
  <p:tag name="GENSWF_ADVANCE_TIME" val="0.00"/>
  <p:tag name="ISPRING_SLIDE_INDENT_LEVEL" val="2"/>
  <p:tag name="ISPRING_CUSTOM_TIMING_US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9. SET UP THE ANALYSIS JOB (CONT.)"/>
  <p:tag name="GENSWF_ADVANCE_TIME" val="0.00"/>
  <p:tag name="ISPRING_SLIDE_INDENT_LEVEL" val="2"/>
  <p:tag name="ISPRING_CUSTOM_TIMING_US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0. REVIEW THE STS FILES"/>
  <p:tag name="GENSWF_ADVANCE_TIME" val="0.00"/>
  <p:tag name="ISPRING_SLIDE_INDENT_LEVEL" val="2"/>
  <p:tag name="ISPRING_CUSTOM_TIMING_US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1. ATTACH MASTER RESULTS FILE"/>
  <p:tag name="GENSWF_ADVANCE_TIME" val="0.00"/>
  <p:tag name="ISPRING_SLIDE_INDENT_LEVEL" val="2"/>
  <p:tag name="ISPRING_CUSTOM_TIMING_US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2. PLOT INTERFACE DAMAGE"/>
  <p:tag name="GENSWF_ADVANCE_TIME" val="0.00"/>
  <p:tag name="ISPRING_SLIDE_INDENT_LEVEL" val="2"/>
  <p:tag name="ISPRING_CUSTOM_TIMING_US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2. PLOT INTERFACE DAMAGE (CONT.)"/>
  <p:tag name="GENSWF_ADVANCE_TIME" val="0.00"/>
  <p:tag name="ISPRING_SLIDE_INDENT_LEVEL" val="2"/>
  <p:tag name="ISPRING_CUSTOM_TIMING_US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3. GRAPH LOAD-DEFLECTION CURVE"/>
  <p:tag name="GENSWF_ADVANCE_TIME" val="0.00"/>
  <p:tag name="ISPRING_SLIDE_INDENT_LEVEL" val="2"/>
  <p:tag name="ISPRING_CUSTOM_TIMING_US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3. GRAPH LOAD-DEFLECTION CURVE (CONT.)"/>
  <p:tag name="GENSWF_ADVANCE_TIME" val="0.00"/>
  <p:tag name="ISPRING_SLIDE_INDENT_LEVEL" val="2"/>
  <p:tag name="ISPRING_CUSTOM_TIMING_US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3. GRAPH LOAD-DEFLECTION CURVE (CONT.)"/>
  <p:tag name="GENSWF_ADVANCE_TIME" val="0.00"/>
  <p:tag name="ISPRING_SLIDE_INDENT_LEVEL" val="2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OBLEM DESCRIPTION"/>
  <p:tag name="GENSWF_ADVANCE_TIME" val="0.00"/>
  <p:tag name="ISPRING_SLIDE_INDENT_LEVEL" val="2"/>
  <p:tag name="ISPRING_CUSTOM_TIMING_US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3. GRAPH LOAD-DEFLECTION CURVE (CONT.)"/>
  <p:tag name="GENSWF_ADVANCE_TIME" val="0.00"/>
  <p:tag name="ISPRING_SLIDE_INDENT_LEVEL" val="2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UGGESTED STEPS"/>
  <p:tag name="GENSWF_ADVANCE_TIME" val="0.00"/>
  <p:tag name="ISPRING_SLIDE_INDENT_LEVEL" val="2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UGGESTED STEPS (CONT.)"/>
  <p:tag name="GENSWF_ADVANCE_TIME" val="0.00"/>
  <p:tag name="ISPRING_SLIDE_INDENT_LEVEL" val="2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1. CREATE A NEW DATABASE"/>
  <p:tag name="GENSWF_ADVANCE_TIME" val="0.00"/>
  <p:tag name="ISPRING_SLIDE_INDENT_LEVEL" val="2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2. PLAY SESSION FILE"/>
  <p:tag name="GENSWF_ADVANCE_TIME" val="0.00"/>
  <p:tag name="ISPRING_SLIDE_INDENT_LEVEL" val="2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3. REVIEW THE MODEL BOUNDARY CONDITIONS"/>
  <p:tag name="GENSWF_ADVANCE_TIME" val="0.00"/>
  <p:tag name="ISPRING_SLIDE_INDENT_LEVEL" val="2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TEP 4. REVIEW THE MODEL CONTACT BODIES"/>
  <p:tag name="GENSWF_ADVANCE_TIME" val="0.00"/>
  <p:tag name="ISPRING_SLIDE_INDENT_LEVEL" val="2"/>
  <p:tag name="ISPRING_CUSTOM_TIMING_USED" val="0"/>
</p:tagLst>
</file>

<file path=ppt/theme/theme1.xml><?xml version="1.0" encoding="utf-8"?>
<a:theme xmlns:a="http://schemas.openxmlformats.org/drawingml/2006/main" name="4_Coursenotes_2015">
  <a:themeElements>
    <a:clrScheme name="MSC Software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0000"/>
      </a:accent1>
      <a:accent2>
        <a:srgbClr val="999999"/>
      </a:accent2>
      <a:accent3>
        <a:srgbClr val="FFB300"/>
      </a:accent3>
      <a:accent4>
        <a:srgbClr val="7FC31C"/>
      </a:accent4>
      <a:accent5>
        <a:srgbClr val="009DDC"/>
      </a:accent5>
      <a:accent6>
        <a:srgbClr val="FF5200"/>
      </a:accent6>
      <a:hlink>
        <a:srgbClr val="0070C0"/>
      </a:hlink>
      <a:folHlink>
        <a:srgbClr val="8B3D9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C00000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008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00"/>
        </a:accent1>
        <a:accent2>
          <a:srgbClr val="5F9215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558412"/>
        </a:accent6>
        <a:hlink>
          <a:srgbClr val="0070C0"/>
        </a:hlink>
        <a:folHlink>
          <a:srgbClr val="E46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03EE634171DB43A94BD006B825CFCD" ma:contentTypeVersion="7" ma:contentTypeDescription="Create a new document." ma:contentTypeScope="" ma:versionID="6a88dc1554af709bbd6e6eb31e88654b">
  <xsd:schema xmlns:xsd="http://www.w3.org/2001/XMLSchema" xmlns:p="http://schemas.microsoft.com/office/2006/metadata/properties" targetNamespace="http://schemas.microsoft.com/office/2006/metadata/properties" ma:root="true" ma:fieldsID="415de42c02a711cb509e3be8f0c079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CBFEDAF-F18A-4A97-9225-CB062C9CEF04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9400E2C-BA73-449B-9A57-931653513EE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1A93F02-9059-4B39-9B01-B5FC6A04E4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Template_CourseNotes_2008</Template>
  <TotalTime>29592</TotalTime>
  <Words>1608</Words>
  <Application>Microsoft Office PowerPoint</Application>
  <PresentationFormat>On-screen Show (4:3)</PresentationFormat>
  <Paragraphs>421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Adobe Gothic Std B</vt:lpstr>
      <vt:lpstr>Arial</vt:lpstr>
      <vt:lpstr>Arial Narrow</vt:lpstr>
      <vt:lpstr>Cambria</vt:lpstr>
      <vt:lpstr>HelveticaNeueLT Pro 55 Roman</vt:lpstr>
      <vt:lpstr>HelveticaNeueLT Pro 65 Md</vt:lpstr>
      <vt:lpstr>Times</vt:lpstr>
      <vt:lpstr>Times New Roman</vt:lpstr>
      <vt:lpstr>4_Coursenotes_2015</vt:lpstr>
      <vt:lpstr>WORKSHOP </vt:lpstr>
      <vt:lpstr>PowerPoint Presentation</vt:lpstr>
      <vt:lpstr>PowerPoint Presentation</vt:lpstr>
      <vt:lpstr>PowerPoint Presentation</vt:lpstr>
      <vt:lpstr>PowerPoint Presentation</vt:lpstr>
      <vt:lpstr>Step 1. Create a New Database</vt:lpstr>
      <vt:lpstr>Step 2. Play Session File</vt:lpstr>
      <vt:lpstr>Step 3. Review the Model Boundary Conditions</vt:lpstr>
      <vt:lpstr>Step 4. Review the Model Contact Bodies</vt:lpstr>
      <vt:lpstr>Step 5. Review Composite Material</vt:lpstr>
      <vt:lpstr>Step 6. Create the Contact Pairs</vt:lpstr>
      <vt:lpstr>Step 6. Create the Contact Pairs (Cont.)</vt:lpstr>
      <vt:lpstr>Step 6. Create the Contact Pairs (Cont.)</vt:lpstr>
      <vt:lpstr>Step 6. Create the Contact Pairs (Cont.)</vt:lpstr>
      <vt:lpstr>Step 7. Create Cohesive Material</vt:lpstr>
      <vt:lpstr>Step 8. Create Interface Element Property</vt:lpstr>
      <vt:lpstr>Step 8. Create Interface Element Property (Cont.)</vt:lpstr>
      <vt:lpstr>Step 9. Set up the Analysis Job</vt:lpstr>
      <vt:lpstr>Step 9. Set up the Analysis Job (Cont.)</vt:lpstr>
      <vt:lpstr>Step 9. Set up the Analysis Job (Cont.)</vt:lpstr>
      <vt:lpstr>Step 9. Set up the Analysis Job (Cont.)</vt:lpstr>
      <vt:lpstr>Step 9. Set up the Analysis Job (Cont.)</vt:lpstr>
      <vt:lpstr>Step 10. Review the sts Files</vt:lpstr>
      <vt:lpstr>Step 11. Attach OP2 Results File</vt:lpstr>
      <vt:lpstr>Step 12. Plot Interface Damage</vt:lpstr>
      <vt:lpstr>Step 12. Plot Interface Damage (Cont.)</vt:lpstr>
      <vt:lpstr>Step 13. Graph Load-Deflection Curve</vt:lpstr>
      <vt:lpstr>Step 13. Graph Load-Deflection Curve (Cont.)</vt:lpstr>
      <vt:lpstr>Step 13. Graph Load-Deflection Curve (Cont.)</vt:lpstr>
      <vt:lpstr>Step 13. Graph Load-Deflection Curve (Cont.)</vt:lpstr>
    </vt:vector>
  </TitlesOfParts>
  <Company>MSC.Software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timmerma</dc:creator>
  <cp:lastModifiedBy>Sameer Bichitkar</cp:lastModifiedBy>
  <cp:revision>2111</cp:revision>
  <dcterms:created xsi:type="dcterms:W3CDTF">2001-04-23T21:00:43Z</dcterms:created>
  <dcterms:modified xsi:type="dcterms:W3CDTF">2019-05-27T10:48:16Z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