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ppt/tags/tag26.xml" ContentType="application/vnd.openxmlformats-officedocument.presentationml.tags+xml"/>
  <Override PartName="/ppt/notesSlides/notesSlide26.xml" ContentType="application/vnd.openxmlformats-officedocument.presentationml.notesSlide+xml"/>
  <Override PartName="/ppt/tags/tag27.xml" ContentType="application/vnd.openxmlformats-officedocument.presentationml.tags+xml"/>
  <Override PartName="/ppt/notesSlides/notesSlide27.xml" ContentType="application/vnd.openxmlformats-officedocument.presentationml.notesSlide+xml"/>
  <Override PartName="/ppt/tags/tag28.xml" ContentType="application/vnd.openxmlformats-officedocument.presentationml.tags+xml"/>
  <Override PartName="/ppt/notesSlides/notesSlide28.xml" ContentType="application/vnd.openxmlformats-officedocument.presentationml.notesSlide+xml"/>
  <Override PartName="/ppt/tags/tag29.xml" ContentType="application/vnd.openxmlformats-officedocument.presentationml.tags+xml"/>
  <Override PartName="/ppt/notesSlides/notesSlide29.xml" ContentType="application/vnd.openxmlformats-officedocument.presentationml.notesSlide+xml"/>
  <Override PartName="/ppt/tags/tag30.xml" ContentType="application/vnd.openxmlformats-officedocument.presentationml.tags+xml"/>
  <Override PartName="/ppt/notesSlides/notesSlide30.xml" ContentType="application/vnd.openxmlformats-officedocument.presentationml.notesSlide+xml"/>
  <Override PartName="/ppt/tags/tag31.xml" ContentType="application/vnd.openxmlformats-officedocument.presentationml.tags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4"/>
  </p:sldMasterIdLst>
  <p:notesMasterIdLst>
    <p:notesMasterId r:id="rId36"/>
  </p:notesMasterIdLst>
  <p:handoutMasterIdLst>
    <p:handoutMasterId r:id="rId37"/>
  </p:handoutMasterIdLst>
  <p:sldIdLst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41" r:id="rId30"/>
    <p:sldId id="342" r:id="rId31"/>
    <p:sldId id="343" r:id="rId32"/>
    <p:sldId id="344" r:id="rId33"/>
    <p:sldId id="345" r:id="rId34"/>
    <p:sldId id="346" r:id="rId35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545559"/>
    <a:srgbClr val="DDDDDD"/>
    <a:srgbClr val="FF0000"/>
    <a:srgbClr val="CCECFF"/>
    <a:srgbClr val="009999"/>
    <a:srgbClr val="FF9966"/>
    <a:srgbClr val="000099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86327" autoAdjust="0"/>
  </p:normalViewPr>
  <p:slideViewPr>
    <p:cSldViewPr snapToGrid="0">
      <p:cViewPr varScale="1">
        <p:scale>
          <a:sx n="76" d="100"/>
          <a:sy n="76" d="100"/>
        </p:scale>
        <p:origin x="1786" y="43"/>
      </p:cViewPr>
      <p:guideLst>
        <p:guide orient="horz" pos="2160"/>
        <p:guide pos="2875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116"/>
    </p:cViewPr>
  </p:sorterViewPr>
  <p:notesViewPr>
    <p:cSldViewPr snapToGrid="0">
      <p:cViewPr varScale="1">
        <p:scale>
          <a:sx n="98" d="100"/>
          <a:sy n="98" d="100"/>
        </p:scale>
        <p:origin x="2592" y="96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1.xml"/><Relationship Id="rId3" Type="http://schemas.openxmlformats.org/officeDocument/2006/relationships/slide" Target="slides/slide9.xml"/><Relationship Id="rId7" Type="http://schemas.openxmlformats.org/officeDocument/2006/relationships/slide" Target="slides/slide26.xml"/><Relationship Id="rId2" Type="http://schemas.openxmlformats.org/officeDocument/2006/relationships/slide" Target="slides/slide8.xml"/><Relationship Id="rId1" Type="http://schemas.openxmlformats.org/officeDocument/2006/relationships/slide" Target="slides/slide3.xml"/><Relationship Id="rId6" Type="http://schemas.openxmlformats.org/officeDocument/2006/relationships/slide" Target="slides/slide14.xml"/><Relationship Id="rId5" Type="http://schemas.openxmlformats.org/officeDocument/2006/relationships/slide" Target="slides/slide13.xml"/><Relationship Id="rId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439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67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7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67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67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5C5F7AC-F6B8-4B14-B41D-76C530ADFFA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20991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378BF8-FEC9-4D90-A45C-4F58D17B33DD}" type="slidenum">
              <a:rPr kumimoji="0" 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</a:t>
            </a:fld>
            <a:endParaRPr kumimoji="0"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969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EE8AEC-77A0-46B0-A390-1DBC1EB1D15F}" type="slidenum">
              <a:rPr kumimoji="0" 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10</a:t>
            </a:fld>
            <a:endParaRPr kumimoji="0"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705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C614C2-CA1B-45FC-AC2F-1EAD6286354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13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C614C2-CA1B-45FC-AC2F-1EAD6286354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96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1815AF-7343-4AA7-96C7-30B2A6168F7B}" type="slidenum">
              <a:rPr kumimoji="0" 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13</a:t>
            </a:fld>
            <a:endParaRPr kumimoji="0"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088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F964DA-E133-49D6-8F94-50CA17895E72}" type="slidenum">
              <a:rPr kumimoji="0" 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14</a:t>
            </a:fld>
            <a:endParaRPr kumimoji="0"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414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C614C2-CA1B-45FC-AC2F-1EAD6286354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557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C614C2-CA1B-45FC-AC2F-1EAD6286354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545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C614C2-CA1B-45FC-AC2F-1EAD6286354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717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C614C2-CA1B-45FC-AC2F-1EAD6286354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402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C614C2-CA1B-45FC-AC2F-1EAD6286354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24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799B81-54A9-4379-B5BF-2BC1A2C5BA2C}" type="slidenum">
              <a:rPr kumimoji="0" 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</a:t>
            </a:fld>
            <a:endParaRPr kumimoji="0"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9187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C614C2-CA1B-45FC-AC2F-1EAD6286354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841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C614C2-CA1B-45FC-AC2F-1EAD6286354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300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C614C2-CA1B-45FC-AC2F-1EAD6286354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353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9FABC8-3BBE-489C-B764-9F27E1DA0564}" type="slidenum">
              <a:rPr kumimoji="0" 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23</a:t>
            </a:fld>
            <a:endParaRPr kumimoji="0"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0644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48484F-7DB9-4543-B2A6-18168D2F6885}" type="slidenum">
              <a:rPr kumimoji="0" 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24</a:t>
            </a:fld>
            <a:endParaRPr kumimoji="0"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3135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C614C2-CA1B-45FC-AC2F-1EAD6286354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839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66B1E9-7B43-42CE-80B7-CAE3C661D1DE}" type="slidenum">
              <a:rPr kumimoji="0" 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26</a:t>
            </a:fld>
            <a:endParaRPr kumimoji="0"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8033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C614C2-CA1B-45FC-AC2F-1EAD6286354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983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C614C2-CA1B-45FC-AC2F-1EAD6286354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435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CA3A1C-CD68-40F1-9812-5C993CE282E6}" type="slidenum">
              <a:rPr kumimoji="0" 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29</a:t>
            </a:fld>
            <a:endParaRPr kumimoji="0"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437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1666C9-4ED7-4945-92A1-1BAF7067888E}" type="slidenum">
              <a:rPr kumimoji="0" 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</a:t>
            </a:fld>
            <a:endParaRPr kumimoji="0"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1783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C614C2-CA1B-45FC-AC2F-1EAD6286354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930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D26963-4E26-4A6F-915E-1BC3B3A457EA}" type="slidenum">
              <a:rPr kumimoji="0" 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31</a:t>
            </a:fld>
            <a:endParaRPr kumimoji="0"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193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5BFB8A-4EB0-4FE0-A183-A7731A1CAB29}" type="slidenum">
              <a:rPr kumimoji="0" 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</a:t>
            </a:fld>
            <a:endParaRPr kumimoji="0"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297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C614C2-CA1B-45FC-AC2F-1EAD6286354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86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C614C2-CA1B-45FC-AC2F-1EAD6286354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63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C614C2-CA1B-45FC-AC2F-1EAD6286354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00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990950-C020-42E4-A7C4-00AE97D27EAC}" type="slidenum">
              <a:rPr kumimoji="0" 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8</a:t>
            </a:fld>
            <a:endParaRPr kumimoji="0"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381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966111-245D-402A-8D63-E6FD4A181002}" type="slidenum">
              <a:rPr kumimoji="0" 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9</a:t>
            </a:fld>
            <a:endParaRPr kumimoji="0"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575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887413"/>
            <a:ext cx="6838950" cy="271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MSC_logo_red_web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5565775"/>
            <a:ext cx="18002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9525" y="6443663"/>
            <a:ext cx="9121775" cy="41116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" name="Rectangle 5"/>
          <p:cNvSpPr/>
          <p:nvPr userDrawn="1"/>
        </p:nvSpPr>
        <p:spPr>
          <a:xfrm>
            <a:off x="7938" y="0"/>
            <a:ext cx="9123362" cy="32385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42950" y="4252824"/>
            <a:ext cx="7658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3400" b="1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dobe Gothic Std B" panose="020B0800000000000000" pitchFamily="34" charset="-128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4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hop Suggested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254222" y="459033"/>
            <a:ext cx="8642127" cy="5940000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>
                <a:solidFill>
                  <a:srgbClr val="545559"/>
                </a:solidFill>
                <a:latin typeface="+mn-lt"/>
              </a:defRPr>
            </a:lvl1pPr>
            <a:lvl2pPr marL="600075" indent="-257175">
              <a:buFont typeface="+mj-lt"/>
              <a:buAutoNum type="arabicPeriod"/>
              <a:defRPr sz="1800">
                <a:solidFill>
                  <a:srgbClr val="545559"/>
                </a:solidFill>
                <a:latin typeface="+mn-lt"/>
              </a:defRPr>
            </a:lvl2pPr>
            <a:lvl3pPr>
              <a:buClr>
                <a:srgbClr val="C00000"/>
              </a:buClr>
              <a:defRPr sz="1600">
                <a:solidFill>
                  <a:srgbClr val="545559"/>
                </a:solidFill>
                <a:latin typeface="+mn-lt"/>
              </a:defRPr>
            </a:lvl3pPr>
            <a:lvl4pPr>
              <a:defRPr sz="1400">
                <a:solidFill>
                  <a:srgbClr val="545559"/>
                </a:solidFill>
                <a:latin typeface="+mn-lt"/>
              </a:defRPr>
            </a:lvl4pPr>
            <a:lvl5pPr>
              <a:defRPr sz="1300">
                <a:solidFill>
                  <a:srgbClr val="545559"/>
                </a:solidFill>
                <a:latin typeface="+mn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215E6350-5E74-4F5C-95D2-93DB39CB88AF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3818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hop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54222" y="458967"/>
            <a:ext cx="8642127" cy="5940000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>
                <a:solidFill>
                  <a:srgbClr val="545559"/>
                </a:solidFill>
                <a:latin typeface="+mn-lt"/>
              </a:defRPr>
            </a:lvl1pPr>
            <a:lvl2pPr marL="600075" indent="-257175">
              <a:buFont typeface="Arial" panose="020B0604020202020204" pitchFamily="34" charset="0"/>
              <a:buChar char="–"/>
              <a:defRPr sz="1800">
                <a:solidFill>
                  <a:srgbClr val="545559"/>
                </a:solidFill>
                <a:latin typeface="+mn-lt"/>
              </a:defRPr>
            </a:lvl2pPr>
            <a:lvl3pPr>
              <a:buClr>
                <a:srgbClr val="C00000"/>
              </a:buClr>
              <a:defRPr sz="1600">
                <a:solidFill>
                  <a:srgbClr val="545559"/>
                </a:solidFill>
                <a:latin typeface="+mn-lt"/>
              </a:defRPr>
            </a:lvl3pPr>
            <a:lvl4pPr>
              <a:defRPr sz="1400">
                <a:solidFill>
                  <a:srgbClr val="545559"/>
                </a:solidFill>
                <a:latin typeface="+mn-lt"/>
              </a:defRPr>
            </a:lvl4pPr>
            <a:lvl5pPr>
              <a:defRPr sz="1300">
                <a:solidFill>
                  <a:srgbClr val="545559"/>
                </a:solidFill>
                <a:latin typeface="+mn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B3F5C654-C6CF-475F-9DE2-6A26C4746540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2343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hop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3575" y="1808982"/>
            <a:ext cx="2551258" cy="432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88"/>
              </a:spcBef>
              <a:buNone/>
              <a:defRPr sz="1200" b="0">
                <a:solidFill>
                  <a:srgbClr val="545559"/>
                </a:solidFill>
                <a:latin typeface="+mn-lt"/>
              </a:defRPr>
            </a:lvl1pPr>
            <a:lvl2pPr marL="228600" indent="-228600">
              <a:spcBef>
                <a:spcPts val="288"/>
              </a:spcBef>
              <a:buClr>
                <a:srgbClr val="C00000"/>
              </a:buClr>
              <a:buFont typeface="+mj-lt"/>
              <a:buAutoNum type="alphaLcPeriod"/>
              <a:defRPr sz="1200">
                <a:solidFill>
                  <a:srgbClr val="545559"/>
                </a:solidFill>
                <a:latin typeface="+mn-lt"/>
              </a:defRPr>
            </a:lvl2pPr>
            <a:lvl3pPr marL="457200" indent="-228600">
              <a:spcBef>
                <a:spcPts val="288"/>
              </a:spcBef>
              <a:buClr>
                <a:srgbClr val="C00000"/>
              </a:buClr>
              <a:defRPr sz="1200">
                <a:solidFill>
                  <a:srgbClr val="545559"/>
                </a:solidFill>
                <a:latin typeface="+mn-lt"/>
              </a:defRPr>
            </a:lvl3pPr>
            <a:lvl4pPr marL="685800" indent="-228600">
              <a:spcBef>
                <a:spcPts val="288"/>
              </a:spcBef>
              <a:tabLst>
                <a:tab pos="645319" algn="l"/>
              </a:tabLst>
              <a:defRPr sz="1200">
                <a:solidFill>
                  <a:srgbClr val="545559"/>
                </a:solidFill>
                <a:latin typeface="+mn-lt"/>
              </a:defRPr>
            </a:lvl4pPr>
            <a:lvl5pPr marL="914400" indent="-228600">
              <a:spcBef>
                <a:spcPts val="288"/>
              </a:spcBef>
              <a:defRPr sz="1200">
                <a:solidFill>
                  <a:srgbClr val="545559"/>
                </a:solidFill>
                <a:latin typeface="+mn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53043" y="368966"/>
            <a:ext cx="8640000" cy="470647"/>
          </a:xfrm>
          <a:prstGeom prst="rect">
            <a:avLst/>
          </a:prstGeom>
          <a:noFill/>
        </p:spPr>
        <p:txBody>
          <a:bodyPr/>
          <a:lstStyle>
            <a:lvl1pPr>
              <a:defRPr lang="en-US" sz="2200" dirty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B39D6ED5-C055-4343-B914-466A6674106F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6145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hop_Workshop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3575" y="1808982"/>
            <a:ext cx="2551258" cy="432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88"/>
              </a:spcBef>
              <a:buNone/>
              <a:defRPr sz="1200" b="0">
                <a:solidFill>
                  <a:srgbClr val="545559"/>
                </a:solidFill>
                <a:latin typeface="+mn-lt"/>
              </a:defRPr>
            </a:lvl1pPr>
            <a:lvl2pPr marL="228600" indent="-228600">
              <a:spcBef>
                <a:spcPts val="288"/>
              </a:spcBef>
              <a:buClr>
                <a:srgbClr val="C00000"/>
              </a:buClr>
              <a:buFont typeface="+mj-lt"/>
              <a:buAutoNum type="alphaLcPeriod"/>
              <a:defRPr sz="1200">
                <a:solidFill>
                  <a:srgbClr val="545559"/>
                </a:solidFill>
                <a:latin typeface="+mn-lt"/>
              </a:defRPr>
            </a:lvl2pPr>
            <a:lvl3pPr marL="457200" indent="-228600">
              <a:spcBef>
                <a:spcPts val="288"/>
              </a:spcBef>
              <a:buClr>
                <a:srgbClr val="C00000"/>
              </a:buClr>
              <a:defRPr sz="1200">
                <a:solidFill>
                  <a:srgbClr val="545559"/>
                </a:solidFill>
                <a:latin typeface="+mn-lt"/>
              </a:defRPr>
            </a:lvl3pPr>
            <a:lvl4pPr marL="685800" indent="-228600">
              <a:spcBef>
                <a:spcPts val="288"/>
              </a:spcBef>
              <a:tabLst>
                <a:tab pos="645319" algn="l"/>
              </a:tabLst>
              <a:defRPr sz="1200">
                <a:solidFill>
                  <a:srgbClr val="545559"/>
                </a:solidFill>
                <a:latin typeface="+mn-lt"/>
              </a:defRPr>
            </a:lvl4pPr>
            <a:lvl5pPr marL="914400" indent="-228600">
              <a:spcBef>
                <a:spcPts val="288"/>
              </a:spcBef>
              <a:defRPr sz="1200">
                <a:solidFill>
                  <a:srgbClr val="545559"/>
                </a:solidFill>
                <a:latin typeface="+mn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53043" y="368966"/>
            <a:ext cx="8640000" cy="470647"/>
          </a:xfrm>
          <a:prstGeom prst="rect">
            <a:avLst/>
          </a:prstGeom>
          <a:noFill/>
        </p:spPr>
        <p:txBody>
          <a:bodyPr/>
          <a:lstStyle>
            <a:lvl1pPr>
              <a:defRPr lang="en-US" sz="2200" dirty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F0A93F7B-DC58-4E25-82AB-06953A02A287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7354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hop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53043" y="914400"/>
            <a:ext cx="8640000" cy="5220000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1800" b="0">
                <a:solidFill>
                  <a:srgbClr val="545559"/>
                </a:solidFill>
                <a:latin typeface="+mn-lt"/>
              </a:defRPr>
            </a:lvl1pPr>
            <a:lvl2pPr>
              <a:defRPr sz="1600">
                <a:solidFill>
                  <a:srgbClr val="545559"/>
                </a:solidFill>
                <a:latin typeface="+mn-lt"/>
              </a:defRPr>
            </a:lvl2pPr>
            <a:lvl3pPr>
              <a:buClr>
                <a:srgbClr val="C00000"/>
              </a:buClr>
              <a:defRPr sz="1400">
                <a:solidFill>
                  <a:srgbClr val="545559"/>
                </a:solidFill>
                <a:latin typeface="+mn-lt"/>
              </a:defRPr>
            </a:lvl3pPr>
            <a:lvl4pPr>
              <a:defRPr sz="1200">
                <a:solidFill>
                  <a:srgbClr val="545559"/>
                </a:solidFill>
                <a:latin typeface="+mn-lt"/>
              </a:defRPr>
            </a:lvl4pPr>
            <a:lvl5pPr>
              <a:defRPr sz="1100">
                <a:solidFill>
                  <a:srgbClr val="545559"/>
                </a:solidFill>
                <a:latin typeface="+mn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53043" y="368966"/>
            <a:ext cx="8640000" cy="470647"/>
          </a:xfrm>
          <a:prstGeom prst="rect">
            <a:avLst/>
          </a:prstGeom>
          <a:noFill/>
        </p:spPr>
        <p:txBody>
          <a:bodyPr/>
          <a:lstStyle>
            <a:lvl1pPr>
              <a:defRPr lang="en-US" sz="2200" dirty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7431AFD4-F281-43F9-B849-A24C85D9125F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7718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hop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53043" y="368966"/>
            <a:ext cx="8640000" cy="470647"/>
          </a:xfrm>
          <a:prstGeom prst="rect">
            <a:avLst/>
          </a:prstGeom>
          <a:noFill/>
        </p:spPr>
        <p:txBody>
          <a:bodyPr/>
          <a:lstStyle>
            <a:lvl1pPr>
              <a:defRPr lang="en-US" sz="2200" dirty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919B8D0B-6297-4B1C-98F3-3423B248E2DD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1935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908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p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hlinkClick r:id="" action="ppaction://hlinkshowjump?jump=lastslideviewed"/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725" y="0"/>
            <a:ext cx="2952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371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40216"/>
            <a:ext cx="9144000" cy="821267"/>
          </a:xfrm>
          <a:prstGeom prst="rect">
            <a:avLst/>
          </a:prstGeom>
        </p:spPr>
        <p:txBody>
          <a:bodyPr anchor="b"/>
          <a:lstStyle>
            <a:lvl1pPr algn="ctr">
              <a:defRPr sz="3000" b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267019"/>
            <a:ext cx="9144000" cy="482599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0" fontAlgn="base" latinLnBrk="0" hangingPunct="0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rgbClr val="C20D20"/>
              </a:buClr>
              <a:buSzTx/>
              <a:buFont typeface="Times" charset="0"/>
              <a:buNone/>
              <a:tabLst/>
              <a:defRPr lang="en-US" baseline="0" smtClean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270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310" y="1251751"/>
            <a:ext cx="8626958" cy="508237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8288" y="435006"/>
            <a:ext cx="8452842" cy="496163"/>
          </a:xfrm>
        </p:spPr>
        <p:txBody>
          <a:bodyPr/>
          <a:lstStyle>
            <a:lvl1pPr algn="l">
              <a:defRPr cap="all" baseline="0">
                <a:solidFill>
                  <a:schemeClr val="accent1"/>
                </a:solidFill>
                <a:latin typeface="Arial Narrow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02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4551363" cy="68484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4273550" y="4763"/>
            <a:ext cx="4860925" cy="28733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" name="Rectangle 5"/>
          <p:cNvSpPr/>
          <p:nvPr userDrawn="1"/>
        </p:nvSpPr>
        <p:spPr>
          <a:xfrm>
            <a:off x="4148138" y="6559550"/>
            <a:ext cx="4983162" cy="28733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01992" y="600637"/>
            <a:ext cx="5923608" cy="334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cap="none" dirty="0">
                <a:solidFill>
                  <a:schemeClr val="tx1"/>
                </a:solidFill>
                <a:latin typeface="+mj-lt"/>
                <a:ea typeface="ＭＳ Ｐゴシック" charset="-128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709357" y="4129558"/>
            <a:ext cx="5216243" cy="169597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15036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8288" y="435006"/>
            <a:ext cx="8452842" cy="496163"/>
          </a:xfrm>
        </p:spPr>
        <p:txBody>
          <a:bodyPr/>
          <a:lstStyle>
            <a:lvl1pPr algn="l"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226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8288" y="435006"/>
            <a:ext cx="8452842" cy="496163"/>
          </a:xfrm>
        </p:spPr>
        <p:txBody>
          <a:bodyPr/>
          <a:lstStyle>
            <a:lvl1pPr algn="l"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14450"/>
            <a:ext cx="4206240" cy="50577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lang="en-US" sz="1800" b="1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228600" indent="-228600">
              <a:lnSpc>
                <a:spcPct val="100000"/>
              </a:lnSpc>
              <a:buClrTx/>
              <a:buFont typeface="+mj-lt"/>
              <a:buAutoNum type="alphaLcPeriod"/>
              <a:defRPr lang="en-US" sz="1700" dirty="0" smtClean="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457200" indent="-228600">
              <a:defRPr lang="en-US" sz="1600" dirty="0" smtClean="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685800">
              <a:defRPr lang="en-US" sz="1400" dirty="0" smtClean="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914400">
              <a:defRPr lang="en-US" sz="1300" dirty="0" smtClean="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4696288" y="1298174"/>
            <a:ext cx="4206240" cy="50577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lang="en-US" sz="1800" b="1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228600" indent="-228600">
              <a:lnSpc>
                <a:spcPct val="100000"/>
              </a:lnSpc>
              <a:buClrTx/>
              <a:buFont typeface="+mj-lt"/>
              <a:buAutoNum type="alphaLcPeriod"/>
              <a:defRPr lang="en-US" sz="1700" dirty="0" smtClean="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457200" indent="-228600">
              <a:defRPr lang="en-US" sz="1600" dirty="0" smtClean="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685800">
              <a:defRPr lang="en-US" sz="1400" dirty="0" smtClean="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914400">
              <a:defRPr lang="en-US" sz="1300" dirty="0" smtClean="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884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4551363" cy="68484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4273550" y="4763"/>
            <a:ext cx="4860925" cy="28733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" name="Rectangle 4"/>
          <p:cNvSpPr/>
          <p:nvPr userDrawn="1"/>
        </p:nvSpPr>
        <p:spPr>
          <a:xfrm>
            <a:off x="4148138" y="6559550"/>
            <a:ext cx="4983162" cy="28733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01992" y="600637"/>
            <a:ext cx="5923608" cy="334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cap="none" dirty="0">
                <a:solidFill>
                  <a:schemeClr val="tx1"/>
                </a:solidFill>
                <a:latin typeface="+mj-lt"/>
                <a:ea typeface="ＭＳ Ｐゴシック" charset="-128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13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hop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9525"/>
            <a:ext cx="9144000" cy="4191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" name="Rectangle 4"/>
          <p:cNvSpPr/>
          <p:nvPr userDrawn="1"/>
        </p:nvSpPr>
        <p:spPr>
          <a:xfrm>
            <a:off x="0" y="6438900"/>
            <a:ext cx="9144000" cy="4191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7677" y="600637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cap="none" dirty="0">
                <a:solidFill>
                  <a:schemeClr val="tx1"/>
                </a:solidFill>
                <a:latin typeface="+mj-lt"/>
                <a:ea typeface="ＭＳ Ｐゴシック" charset="-128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67677" y="1371602"/>
            <a:ext cx="7772399" cy="1500187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2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algn="ctr" eaLnBrk="0" hangingPunct="0">
              <a:buNone/>
              <a:defRPr lang="en-IN" sz="9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338BA83-8660-43BD-A3A4-56F22704A12D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1407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rsenotes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56219" y="914400"/>
            <a:ext cx="8640000" cy="5400000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1800" b="0">
                <a:solidFill>
                  <a:srgbClr val="545559"/>
                </a:solidFill>
                <a:latin typeface="+mn-lt"/>
              </a:defRPr>
            </a:lvl1pPr>
            <a:lvl2pPr marL="557213" indent="-214313">
              <a:defRPr lang="en-US" sz="1600" dirty="0" smtClean="0">
                <a:solidFill>
                  <a:srgbClr val="545559"/>
                </a:solidFill>
                <a:latin typeface="+mn-lt"/>
                <a:ea typeface="ＭＳ Ｐゴシック" charset="-128"/>
              </a:defRPr>
            </a:lvl2pPr>
            <a:lvl3pPr>
              <a:buClr>
                <a:srgbClr val="C00000"/>
              </a:buClr>
              <a:defRPr sz="1400">
                <a:solidFill>
                  <a:srgbClr val="545559"/>
                </a:solidFill>
                <a:latin typeface="+mn-lt"/>
              </a:defRPr>
            </a:lvl3pPr>
            <a:lvl4pPr>
              <a:defRPr sz="1200">
                <a:solidFill>
                  <a:srgbClr val="545559"/>
                </a:solidFill>
                <a:latin typeface="+mn-lt"/>
              </a:defRPr>
            </a:lvl4pPr>
            <a:lvl5pPr>
              <a:defRPr sz="1100">
                <a:solidFill>
                  <a:srgbClr val="545559"/>
                </a:solidFill>
                <a:latin typeface="+mn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53043" y="368966"/>
            <a:ext cx="8640000" cy="470647"/>
          </a:xfrm>
          <a:prstGeom prst="rect">
            <a:avLst/>
          </a:prstGeom>
          <a:noFill/>
        </p:spPr>
        <p:txBody>
          <a:bodyPr/>
          <a:lstStyle>
            <a:lvl1pPr>
              <a:defRPr lang="en-US" sz="2200" dirty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 lang="en-IN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819A412-87AD-4524-AF36-B2621B941C42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3626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rsenotes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53043" y="368966"/>
            <a:ext cx="8640000" cy="470647"/>
          </a:xfrm>
          <a:prstGeom prst="rect">
            <a:avLst/>
          </a:prstGeom>
          <a:noFill/>
        </p:spPr>
        <p:txBody>
          <a:bodyPr/>
          <a:lstStyle>
            <a:lvl1pPr>
              <a:defRPr lang="en-US" sz="2200" dirty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E4658DF4-2E2F-40FA-AFBA-9DFE3EF86E74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2692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rsenotes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49453" y="914400"/>
            <a:ext cx="4165200" cy="5400000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1800" b="0">
                <a:solidFill>
                  <a:srgbClr val="545559"/>
                </a:solidFill>
                <a:latin typeface="+mn-lt"/>
              </a:defRPr>
            </a:lvl1pPr>
            <a:lvl2pPr marL="557213" indent="-214313">
              <a:defRPr lang="en-US" sz="1600" dirty="0" smtClean="0">
                <a:solidFill>
                  <a:srgbClr val="545559"/>
                </a:solidFill>
                <a:latin typeface="+mn-lt"/>
                <a:ea typeface="ＭＳ Ｐゴシック" charset="-128"/>
              </a:defRPr>
            </a:lvl2pPr>
            <a:lvl3pPr>
              <a:buClr>
                <a:srgbClr val="C00000"/>
              </a:buClr>
              <a:defRPr sz="1400">
                <a:solidFill>
                  <a:srgbClr val="545559"/>
                </a:solidFill>
                <a:latin typeface="+mn-lt"/>
              </a:defRPr>
            </a:lvl3pPr>
            <a:lvl4pPr>
              <a:defRPr sz="1200">
                <a:solidFill>
                  <a:srgbClr val="545559"/>
                </a:solidFill>
                <a:latin typeface="+mn-lt"/>
              </a:defRPr>
            </a:lvl4pPr>
            <a:lvl5pPr>
              <a:defRPr sz="1100">
                <a:solidFill>
                  <a:srgbClr val="545559"/>
                </a:solidFill>
                <a:latin typeface="+mn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49453" y="368966"/>
            <a:ext cx="8640000" cy="470647"/>
          </a:xfrm>
          <a:prstGeom prst="rect">
            <a:avLst/>
          </a:prstGeom>
          <a:noFill/>
        </p:spPr>
        <p:txBody>
          <a:bodyPr/>
          <a:lstStyle>
            <a:lvl1pPr>
              <a:defRPr lang="en-US" sz="2200" dirty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F29A9E84-354B-4A40-9CC8-5B5FF8EB14BB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314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ursenotes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53043" y="914400"/>
            <a:ext cx="4165200" cy="5400000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1800" b="0">
                <a:solidFill>
                  <a:srgbClr val="545559"/>
                </a:solidFill>
                <a:latin typeface="+mn-lt"/>
              </a:defRPr>
            </a:lvl1pPr>
            <a:lvl2pPr marL="628650" indent="-285750">
              <a:defRPr lang="en-US" sz="1600" dirty="0" smtClean="0">
                <a:solidFill>
                  <a:srgbClr val="545559"/>
                </a:solidFill>
                <a:latin typeface="+mn-lt"/>
                <a:ea typeface="ＭＳ Ｐゴシック" charset="-128"/>
              </a:defRPr>
            </a:lvl2pPr>
            <a:lvl3pPr>
              <a:buClr>
                <a:srgbClr val="C00000"/>
              </a:buClr>
              <a:defRPr sz="1400">
                <a:solidFill>
                  <a:srgbClr val="545559"/>
                </a:solidFill>
                <a:latin typeface="+mn-lt"/>
              </a:defRPr>
            </a:lvl3pPr>
            <a:lvl4pPr>
              <a:defRPr sz="1200">
                <a:solidFill>
                  <a:srgbClr val="545559"/>
                </a:solidFill>
                <a:latin typeface="+mn-lt"/>
              </a:defRPr>
            </a:lvl4pPr>
            <a:lvl5pPr>
              <a:defRPr sz="1100">
                <a:solidFill>
                  <a:srgbClr val="545559"/>
                </a:solidFill>
                <a:latin typeface="+mn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4724118" y="914400"/>
            <a:ext cx="4158000" cy="5400000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1800" b="0">
                <a:solidFill>
                  <a:srgbClr val="545559"/>
                </a:solidFill>
                <a:latin typeface="+mn-lt"/>
              </a:defRPr>
            </a:lvl1pPr>
            <a:lvl2pPr marL="628650" indent="-285750">
              <a:defRPr lang="en-US" sz="1600" dirty="0" smtClean="0">
                <a:solidFill>
                  <a:srgbClr val="545559"/>
                </a:solidFill>
                <a:latin typeface="+mn-lt"/>
                <a:ea typeface="ＭＳ Ｐゴシック" charset="-128"/>
              </a:defRPr>
            </a:lvl2pPr>
            <a:lvl3pPr>
              <a:buClr>
                <a:srgbClr val="C00000"/>
              </a:buClr>
              <a:defRPr sz="1400">
                <a:solidFill>
                  <a:srgbClr val="545559"/>
                </a:solidFill>
                <a:latin typeface="+mn-lt"/>
              </a:defRPr>
            </a:lvl3pPr>
            <a:lvl4pPr>
              <a:defRPr sz="1200">
                <a:solidFill>
                  <a:srgbClr val="545559"/>
                </a:solidFill>
                <a:latin typeface="+mn-lt"/>
              </a:defRPr>
            </a:lvl4pPr>
            <a:lvl5pPr>
              <a:defRPr sz="1100">
                <a:solidFill>
                  <a:srgbClr val="545559"/>
                </a:solidFill>
                <a:latin typeface="+mn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53043" y="368966"/>
            <a:ext cx="8640000" cy="470647"/>
          </a:xfrm>
          <a:prstGeom prst="rect">
            <a:avLst/>
          </a:prstGeom>
          <a:noFill/>
        </p:spPr>
        <p:txBody>
          <a:bodyPr/>
          <a:lstStyle>
            <a:lvl1pPr>
              <a:defRPr lang="en-US" sz="2200" dirty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4"/>
          </p:nvPr>
        </p:nvSpPr>
        <p:spPr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43CFCF5F-E934-4A96-A086-B37E17873422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8214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rsenotes_Thre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52861" y="914400"/>
            <a:ext cx="8640182" cy="1975821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1800" b="0">
                <a:solidFill>
                  <a:srgbClr val="545559"/>
                </a:solidFill>
                <a:latin typeface="+mn-lt"/>
              </a:defRPr>
            </a:lvl1pPr>
            <a:lvl2pPr>
              <a:defRPr sz="1600">
                <a:solidFill>
                  <a:srgbClr val="545559"/>
                </a:solidFill>
                <a:latin typeface="+mn-lt"/>
              </a:defRPr>
            </a:lvl2pPr>
            <a:lvl3pPr>
              <a:buClr>
                <a:srgbClr val="C00000"/>
              </a:buClr>
              <a:defRPr sz="1400">
                <a:solidFill>
                  <a:srgbClr val="545559"/>
                </a:solidFill>
                <a:latin typeface="+mn-lt"/>
              </a:defRPr>
            </a:lvl3pPr>
            <a:lvl4pPr>
              <a:defRPr sz="1200">
                <a:solidFill>
                  <a:srgbClr val="545559"/>
                </a:solidFill>
                <a:latin typeface="+mn-lt"/>
              </a:defRPr>
            </a:lvl4pPr>
            <a:lvl5pPr>
              <a:defRPr sz="1100">
                <a:solidFill>
                  <a:srgbClr val="545559"/>
                </a:solidFill>
                <a:latin typeface="+mn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1"/>
          </p:nvPr>
        </p:nvSpPr>
        <p:spPr>
          <a:xfrm>
            <a:off x="252861" y="3248998"/>
            <a:ext cx="4176261" cy="3052017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1800" b="0">
                <a:solidFill>
                  <a:srgbClr val="545559"/>
                </a:solidFill>
                <a:latin typeface="+mn-lt"/>
              </a:defRPr>
            </a:lvl1pPr>
            <a:lvl2pPr marL="558800" indent="-219075">
              <a:defRPr lang="en-US" sz="1600" dirty="0" smtClean="0">
                <a:solidFill>
                  <a:srgbClr val="545559"/>
                </a:solidFill>
                <a:latin typeface="+mn-lt"/>
                <a:ea typeface="ＭＳ Ｐゴシック" charset="-128"/>
              </a:defRPr>
            </a:lvl2pPr>
            <a:lvl3pPr>
              <a:buClr>
                <a:srgbClr val="C00000"/>
              </a:buClr>
              <a:defRPr sz="1600">
                <a:solidFill>
                  <a:srgbClr val="545559"/>
                </a:solidFill>
                <a:latin typeface="+mn-lt"/>
              </a:defRPr>
            </a:lvl3pPr>
            <a:lvl4pPr>
              <a:defRPr sz="1400">
                <a:solidFill>
                  <a:srgbClr val="545559"/>
                </a:solidFill>
                <a:latin typeface="+mn-lt"/>
              </a:defRPr>
            </a:lvl4pPr>
            <a:lvl5pPr>
              <a:defRPr sz="1300">
                <a:solidFill>
                  <a:srgbClr val="545559"/>
                </a:solidFill>
                <a:latin typeface="+mn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727928" y="3248998"/>
            <a:ext cx="4171645" cy="30513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Aft>
                <a:spcPct val="0"/>
              </a:spcAft>
              <a:buClr>
                <a:srgbClr val="C00000"/>
              </a:buClr>
              <a:defRPr lang="en-US" sz="1800" b="0" dirty="0" smtClean="0">
                <a:solidFill>
                  <a:srgbClr val="545559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25475" indent="-285750" algn="l" rtl="0" eaLnBrk="1" fontAlgn="base" hangingPunct="1">
              <a:spcAft>
                <a:spcPct val="0"/>
              </a:spcAft>
              <a:defRPr lang="en-US" sz="1600" b="0" dirty="0" smtClean="0">
                <a:solidFill>
                  <a:srgbClr val="545559"/>
                </a:solidFill>
                <a:latin typeface="+mn-lt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Aft>
                <a:spcPct val="0"/>
              </a:spcAft>
              <a:buClr>
                <a:srgbClr val="C00000"/>
              </a:buClr>
              <a:defRPr lang="en-US" sz="1400" b="0" dirty="0" smtClean="0">
                <a:solidFill>
                  <a:srgbClr val="545559"/>
                </a:solidFill>
                <a:latin typeface="+mn-lt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Aft>
                <a:spcPct val="0"/>
              </a:spcAft>
              <a:defRPr lang="en-US" sz="1200" b="0" dirty="0" smtClean="0">
                <a:solidFill>
                  <a:srgbClr val="545559"/>
                </a:solidFill>
                <a:latin typeface="+mn-lt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Aft>
                <a:spcPct val="0"/>
              </a:spcAft>
              <a:defRPr lang="en-US" sz="1100" b="0" dirty="0">
                <a:solidFill>
                  <a:srgbClr val="545559"/>
                </a:solidFill>
                <a:latin typeface="+mn-lt"/>
                <a:ea typeface="ＭＳ Ｐゴシック" charset="-128"/>
                <a:cs typeface="ＭＳ Ｐゴシック" charset="-128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52861" y="368966"/>
            <a:ext cx="8640000" cy="470647"/>
          </a:xfrm>
          <a:prstGeom prst="rect">
            <a:avLst/>
          </a:prstGeom>
          <a:noFill/>
        </p:spPr>
        <p:txBody>
          <a:bodyPr/>
          <a:lstStyle>
            <a:lvl1pPr>
              <a:defRPr lang="en-US" sz="2200" dirty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4"/>
          </p:nvPr>
        </p:nvSpPr>
        <p:spPr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1F47C8FE-FBC1-4189-B4CF-212359F66A7B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8184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8925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 txBox="1">
            <a:spLocks noChangeArrowheads="1"/>
          </p:cNvSpPr>
          <p:nvPr userDrawn="1"/>
        </p:nvSpPr>
        <p:spPr bwMode="auto">
          <a:xfrm>
            <a:off x="469110" y="6638441"/>
            <a:ext cx="4636290" cy="20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lIns="68580" tIns="34290" rIns="68580" bIns="34290"/>
          <a:lstStyle>
            <a:defPPr>
              <a:defRPr lang="en-US"/>
            </a:defPPr>
            <a:lvl1pPr marL="0" marR="0" lvl="0" indent="0" defTabSz="6858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sz="750" b="0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HelveticaNeueLT Pro 55 Roman"/>
                <a:ea typeface="HelveticaNeueLT Pro 65 Md" pitchFamily="-60" charset="0"/>
                <a:cs typeface="HelveticaNeueLT Pro 55 Roman"/>
              </a:defRPr>
            </a:lvl1pPr>
          </a:lstStyle>
          <a:p>
            <a:r>
              <a:rPr lang="en-IN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VCCT – DOUBLE CANTILEVER BEAM</a:t>
            </a:r>
            <a:endParaRPr lang="en-IN" sz="900" dirty="0"/>
          </a:p>
        </p:txBody>
      </p:sp>
      <p:sp>
        <p:nvSpPr>
          <p:cNvPr id="10" name="Rectangle 4"/>
          <p:cNvSpPr txBox="1">
            <a:spLocks noChangeArrowheads="1"/>
          </p:cNvSpPr>
          <p:nvPr userDrawn="1"/>
        </p:nvSpPr>
        <p:spPr bwMode="auto">
          <a:xfrm>
            <a:off x="7081831" y="6637849"/>
            <a:ext cx="2057407" cy="15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lIns="68580" tIns="34290" rIns="68580" bIns="34290"/>
          <a:lstStyle>
            <a:lvl1pPr>
              <a:defRPr sz="700" smtClean="0">
                <a:solidFill>
                  <a:srgbClr val="FFFFFF"/>
                </a:solidFill>
                <a:latin typeface="HelveticaNeueLT Pro 65 Md" pitchFamily="-60" charset="0"/>
                <a:ea typeface="HelveticaNeueLT Pro 65 Md" pitchFamily="-60" charset="0"/>
                <a:cs typeface="HelveticaNeueLT Pro 65 Md" pitchFamily="-60" charset="0"/>
              </a:defRPr>
            </a:lvl1pPr>
          </a:lstStyle>
          <a:p>
            <a:pPr algn="r" defTabSz="685800" eaLnBrk="1" hangingPunct="1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HelveticaNeueLT Pro 55 Roman"/>
                <a:cs typeface="HelveticaNeueLT Pro 55 Roman"/>
              </a:rPr>
              <a:t>© 2018 MSC Software Corporation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6627813"/>
            <a:ext cx="466725" cy="230187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algn="ctr" eaLnBrk="1" hangingPunct="1">
              <a:defRPr lang="en-IN" sz="9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F7876AD-2C5C-4B42-B190-C3BEFC5B6077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433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  <p:sldLayoutId id="2147484141" r:id="rId13"/>
    <p:sldLayoutId id="2147484142" r:id="rId14"/>
    <p:sldLayoutId id="2147484143" r:id="rId15"/>
    <p:sldLayoutId id="2147484144" r:id="rId16"/>
    <p:sldLayoutId id="2147484145" r:id="rId17"/>
    <p:sldLayoutId id="2147484146" r:id="rId18"/>
    <p:sldLayoutId id="2147484147" r:id="rId19"/>
    <p:sldLayoutId id="2147484148" r:id="rId20"/>
    <p:sldLayoutId id="2147484149" r:id="rId2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00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40000"/>
        </a:spcBef>
        <a:spcAft>
          <a:spcPct val="0"/>
        </a:spcAft>
        <a:buClr>
          <a:srgbClr val="D90000"/>
        </a:buClr>
        <a:buFont typeface="Times" panose="02020603050405020304" pitchFamily="18" charset="0"/>
        <a:buChar char="•"/>
        <a:defRPr sz="13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ＭＳ Ｐゴシック" charset="-128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CD0921"/>
        </a:buClr>
        <a:buFont typeface="Times" panose="02020603050405020304" pitchFamily="18" charset="0"/>
        <a:buChar char="•"/>
        <a:defRPr sz="1200">
          <a:solidFill>
            <a:schemeClr val="tx1"/>
          </a:solidFill>
          <a:latin typeface="+mn-lt"/>
          <a:ea typeface="ＭＳ Ｐゴシック" charset="-128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000">
          <a:solidFill>
            <a:schemeClr val="tx1"/>
          </a:solidFill>
          <a:latin typeface="+mn-lt"/>
          <a:ea typeface="ＭＳ Ｐゴシック" charset="-128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ea typeface="ＭＳ Ｐゴシック" charset="-128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ea typeface="ＭＳ Ｐゴシック" charset="-128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ea typeface="ＭＳ Ｐゴシック" charset="-128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ea typeface="ＭＳ Ｐゴシック" charset="-128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6" Type="http://schemas.openxmlformats.org/officeDocument/2006/relationships/image" Target="../media/image42.png"/><Relationship Id="rId5" Type="http://schemas.openxmlformats.org/officeDocument/2006/relationships/image" Target="../media/image39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6" Type="http://schemas.openxmlformats.org/officeDocument/2006/relationships/image" Target="../media/image44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5" Type="http://schemas.openxmlformats.org/officeDocument/2006/relationships/image" Target="../media/image51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Relationship Id="rId6" Type="http://schemas.openxmlformats.org/officeDocument/2006/relationships/image" Target="../media/image54.png"/><Relationship Id="rId5" Type="http://schemas.openxmlformats.org/officeDocument/2006/relationships/image" Target="../media/image51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Relationship Id="rId5" Type="http://schemas.microsoft.com/office/2007/relationships/hdphoto" Target="../media/hdphoto1.wdp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6.xml"/><Relationship Id="rId6" Type="http://schemas.openxmlformats.org/officeDocument/2006/relationships/image" Target="../media/image63.png"/><Relationship Id="rId5" Type="http://schemas.openxmlformats.org/officeDocument/2006/relationships/image" Target="../media/image64.png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7.xml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8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9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0.xml"/><Relationship Id="rId6" Type="http://schemas.openxmlformats.org/officeDocument/2006/relationships/image" Target="../media/image73.png"/><Relationship Id="rId5" Type="http://schemas.openxmlformats.org/officeDocument/2006/relationships/image" Target="../media/image69.png"/><Relationship Id="rId4" Type="http://schemas.openxmlformats.org/officeDocument/2006/relationships/image" Target="../media/image7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1.xml"/><Relationship Id="rId4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38" y="1914567"/>
            <a:ext cx="7481885" cy="35532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950" dir="2700000" algn="ctr" rotWithShape="0">
              <a:srgbClr val="000000"/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dirty="0"/>
              <a:t>WORKSHOP 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67677" y="798845"/>
            <a:ext cx="7772399" cy="1500187"/>
          </a:xfrm>
        </p:spPr>
        <p:txBody>
          <a:bodyPr/>
          <a:lstStyle/>
          <a:p>
            <a:r>
              <a:rPr lang="en-IN" dirty="0"/>
              <a:t/>
            </a:r>
            <a:br>
              <a:rPr lang="en-IN" dirty="0"/>
            </a:br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VCCT – DOUBLE CANTILEVER BEAM</a:t>
            </a:r>
            <a:endParaRPr lang="en-I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F005A4-2DD0-4D4F-9699-871CD9680858}" type="slidenum">
              <a:rPr lang="en-IN" smtClean="0"/>
              <a:pPr>
                <a:defRPr/>
              </a:pPr>
              <a:t>1</a:t>
            </a:fld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3796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0089" y="2102641"/>
            <a:ext cx="3580953" cy="3964057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543" y="320675"/>
            <a:ext cx="1659296" cy="4097447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9219" name="Content Placeholder 6"/>
          <p:cNvSpPr>
            <a:spLocks noGrp="1"/>
          </p:cNvSpPr>
          <p:nvPr>
            <p:ph sz="half" idx="1"/>
          </p:nvPr>
        </p:nvSpPr>
        <p:spPr>
          <a:xfrm>
            <a:off x="425025" y="1959429"/>
            <a:ext cx="2047232" cy="4354309"/>
          </a:xfrm>
        </p:spPr>
        <p:txBody>
          <a:bodyPr/>
          <a:lstStyle/>
          <a:p>
            <a:pPr marL="0" lvl="1" indent="0" eaLnBrk="1" hangingPunct="1">
              <a:buFont typeface="+mj-lt"/>
              <a:buNone/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To review the material used in the model:</a:t>
            </a:r>
          </a:p>
          <a:p>
            <a:pPr lvl="1" eaLnBrk="1" hangingPunct="1">
              <a:buFontTx/>
              <a:buAutoNum type="alphaLcPeriod"/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Under the </a:t>
            </a:r>
            <a:r>
              <a:rPr lang="en-US" i="1" dirty="0">
                <a:ea typeface="ＭＳ Ｐゴシック" pitchFamily="34" charset="-128"/>
                <a:cs typeface="Arial" pitchFamily="34" charset="0"/>
              </a:rPr>
              <a:t>Materials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 tab, click </a:t>
            </a:r>
            <a:r>
              <a:rPr lang="en-US" b="1" dirty="0">
                <a:ea typeface="ＭＳ Ｐゴシック" pitchFamily="34" charset="-128"/>
                <a:cs typeface="Arial" pitchFamily="34" charset="0"/>
              </a:rPr>
              <a:t>Laminate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 in the </a:t>
            </a:r>
            <a:r>
              <a:rPr lang="en-US" i="1" dirty="0">
                <a:ea typeface="ＭＳ Ｐゴシック" pitchFamily="34" charset="-128"/>
                <a:cs typeface="Arial" pitchFamily="34" charset="0"/>
              </a:rPr>
              <a:t>Composite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 group.</a:t>
            </a:r>
          </a:p>
          <a:p>
            <a:pPr lvl="1" eaLnBrk="1" hangingPunct="1">
              <a:buFontTx/>
              <a:buAutoNum type="alphaLcPeriod"/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For </a:t>
            </a:r>
            <a:r>
              <a:rPr lang="en-US" i="1" dirty="0">
                <a:ea typeface="ＭＳ Ｐゴシック" pitchFamily="34" charset="-128"/>
                <a:cs typeface="Arial" pitchFamily="34" charset="0"/>
              </a:rPr>
              <a:t>Action 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select </a:t>
            </a:r>
            <a:r>
              <a:rPr lang="en-US" b="1" dirty="0">
                <a:ea typeface="ＭＳ Ｐゴシック" pitchFamily="34" charset="-128"/>
                <a:cs typeface="Arial" pitchFamily="34" charset="0"/>
              </a:rPr>
              <a:t>Show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.</a:t>
            </a:r>
          </a:p>
          <a:p>
            <a:pPr lvl="1" eaLnBrk="1" hangingPunct="1">
              <a:buFontTx/>
              <a:buAutoNum type="alphaLcPeriod"/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For</a:t>
            </a:r>
            <a:r>
              <a:rPr lang="en-US" i="1" dirty="0">
                <a:ea typeface="ＭＳ Ｐゴシック" pitchFamily="34" charset="-128"/>
                <a:cs typeface="Arial" pitchFamily="34" charset="0"/>
              </a:rPr>
              <a:t> Object 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select </a:t>
            </a:r>
            <a:r>
              <a:rPr lang="en-US" b="1" dirty="0">
                <a:ea typeface="ＭＳ Ｐゴシック" pitchFamily="34" charset="-128"/>
                <a:cs typeface="Arial" pitchFamily="34" charset="0"/>
              </a:rPr>
              <a:t>Composite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.</a:t>
            </a:r>
          </a:p>
          <a:p>
            <a:pPr lvl="1" eaLnBrk="1" hangingPunct="1">
              <a:buFontTx/>
              <a:buAutoNum type="alphaLcPeriod"/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For</a:t>
            </a:r>
            <a:r>
              <a:rPr lang="en-US" i="1" dirty="0">
                <a:ea typeface="ＭＳ Ｐゴシック" pitchFamily="34" charset="-128"/>
                <a:cs typeface="Arial" pitchFamily="34" charset="0"/>
              </a:rPr>
              <a:t> Method 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select </a:t>
            </a:r>
            <a:r>
              <a:rPr lang="en-US" b="1" dirty="0">
                <a:ea typeface="ＭＳ Ｐゴシック" pitchFamily="34" charset="-128"/>
                <a:cs typeface="Arial" pitchFamily="34" charset="0"/>
              </a:rPr>
              <a:t>Laminate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.</a:t>
            </a:r>
          </a:p>
          <a:p>
            <a:pPr lvl="1" eaLnBrk="1" hangingPunct="1">
              <a:buFontTx/>
              <a:buAutoNum type="alphaLcPeriod"/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Click on the material </a:t>
            </a:r>
            <a:r>
              <a:rPr lang="en-US" b="1" dirty="0" err="1">
                <a:ea typeface="ＭＳ Ｐゴシック" pitchFamily="34" charset="-128"/>
                <a:cs typeface="Arial" pitchFamily="34" charset="0"/>
              </a:rPr>
              <a:t>lam_composite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.</a:t>
            </a:r>
          </a:p>
          <a:p>
            <a:pPr lvl="1" eaLnBrk="1" hangingPunct="1">
              <a:buFontTx/>
              <a:buAutoNum type="alphaLcPeriod"/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Observe the composite plies.</a:t>
            </a:r>
          </a:p>
          <a:p>
            <a:pPr marL="0" lvl="1" indent="0" eaLnBrk="1" hangingPunct="1">
              <a:buFontTx/>
              <a:buAutoNum type="alphaLcPeriod"/>
              <a:defRPr/>
            </a:pPr>
            <a:endParaRPr lang="en-US" dirty="0">
              <a:ea typeface="ＭＳ Ｐゴシック" pitchFamily="34" charset="-128"/>
              <a:cs typeface="Arial" pitchFamily="34" charset="0"/>
            </a:endParaRPr>
          </a:p>
          <a:p>
            <a:pPr marL="0" lvl="1" indent="0" eaLnBrk="1" hangingPunct="1">
              <a:buFontTx/>
              <a:buAutoNum type="alphaLcPeriod"/>
              <a:defRPr/>
            </a:pPr>
            <a:endParaRPr 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Step 5. Review the Model Material</a:t>
            </a:r>
          </a:p>
        </p:txBody>
      </p:sp>
      <p:pic>
        <p:nvPicPr>
          <p:cNvPr id="28678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550" y="1010955"/>
            <a:ext cx="4162425" cy="71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8679" name="Oval 7"/>
          <p:cNvSpPr>
            <a:spLocks noChangeArrowheads="1"/>
          </p:cNvSpPr>
          <p:nvPr/>
        </p:nvSpPr>
        <p:spPr bwMode="auto">
          <a:xfrm>
            <a:off x="1983694" y="992512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8680" name="Oval 7"/>
          <p:cNvSpPr>
            <a:spLocks noChangeArrowheads="1"/>
          </p:cNvSpPr>
          <p:nvPr/>
        </p:nvSpPr>
        <p:spPr bwMode="auto">
          <a:xfrm>
            <a:off x="8004175" y="429858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8681" name="Oval 7"/>
          <p:cNvSpPr>
            <a:spLocks noChangeArrowheads="1"/>
          </p:cNvSpPr>
          <p:nvPr/>
        </p:nvSpPr>
        <p:spPr bwMode="auto">
          <a:xfrm>
            <a:off x="8200809" y="656147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8682" name="Oval 7"/>
          <p:cNvSpPr>
            <a:spLocks noChangeArrowheads="1"/>
          </p:cNvSpPr>
          <p:nvPr/>
        </p:nvSpPr>
        <p:spPr bwMode="auto">
          <a:xfrm>
            <a:off x="8159231" y="905386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28683" name="Oval 7"/>
          <p:cNvSpPr>
            <a:spLocks noChangeArrowheads="1"/>
          </p:cNvSpPr>
          <p:nvPr/>
        </p:nvSpPr>
        <p:spPr bwMode="auto">
          <a:xfrm>
            <a:off x="7946506" y="2731011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28684" name="Oval 7"/>
          <p:cNvSpPr>
            <a:spLocks noChangeArrowheads="1"/>
          </p:cNvSpPr>
          <p:nvPr/>
        </p:nvSpPr>
        <p:spPr bwMode="auto">
          <a:xfrm>
            <a:off x="5026025" y="2814638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902A87-363B-44BC-97D3-9ECE79181C3C}" type="slidenum">
              <a:rPr lang="en-IN" smtClean="0"/>
              <a:pPr>
                <a:defRPr/>
              </a:pPr>
              <a:t>10</a:t>
            </a:fld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2734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683" y="1296175"/>
            <a:ext cx="1436933" cy="4668568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To create the contact pairs:</a:t>
            </a:r>
          </a:p>
          <a:p>
            <a:pPr lvl="1"/>
            <a:r>
              <a:rPr lang="en-US" dirty="0"/>
              <a:t>Under the </a:t>
            </a:r>
            <a:r>
              <a:rPr lang="en-US" i="1" dirty="0"/>
              <a:t>Loads/BCs</a:t>
            </a:r>
            <a:r>
              <a:rPr lang="en-US" dirty="0"/>
              <a:t> tab, click </a:t>
            </a:r>
            <a:r>
              <a:rPr lang="en-US" b="1" dirty="0"/>
              <a:t>Create Body Pair </a:t>
            </a:r>
            <a:r>
              <a:rPr lang="en-US" dirty="0"/>
              <a:t>in the </a:t>
            </a:r>
            <a:r>
              <a:rPr lang="en-US" i="1" dirty="0"/>
              <a:t>Body Pairs</a:t>
            </a:r>
            <a:r>
              <a:rPr lang="en-US" dirty="0"/>
              <a:t> group.</a:t>
            </a:r>
          </a:p>
          <a:p>
            <a:pPr lvl="1"/>
            <a:r>
              <a:rPr lang="en-US" dirty="0"/>
              <a:t>Enter </a:t>
            </a:r>
            <a:r>
              <a:rPr lang="en-US" b="1" dirty="0"/>
              <a:t>glue</a:t>
            </a:r>
            <a:r>
              <a:rPr lang="en-US" dirty="0"/>
              <a:t> for </a:t>
            </a:r>
            <a:r>
              <a:rPr lang="en-US" i="1" dirty="0"/>
              <a:t>New Set Name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Click </a:t>
            </a:r>
            <a:r>
              <a:rPr lang="en-US" b="1" dirty="0"/>
              <a:t>Input Data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Check the box for </a:t>
            </a:r>
            <a:r>
              <a:rPr lang="en-US" i="1" dirty="0"/>
              <a:t>Glued Contact(IGLUE)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Click </a:t>
            </a:r>
            <a:r>
              <a:rPr lang="en-US" b="1" dirty="0"/>
              <a:t>OK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6. Create the Contact Pairs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69" y="871287"/>
            <a:ext cx="4760220" cy="887610"/>
          </a:xfrm>
          <a:prstGeom prst="rect">
            <a:avLst/>
          </a:prstGeom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314724" y="1020846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6552748" y="4419173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7183683" y="5216769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c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235" y="1296175"/>
            <a:ext cx="1632544" cy="508175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720983" y="6101647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3720983" y="3962845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902A87-363B-44BC-97D3-9ECE79181C3C}" type="slidenum">
              <a:rPr lang="en-IN" smtClean="0"/>
              <a:pPr>
                <a:defRPr/>
              </a:pPr>
              <a:t>11</a:t>
            </a:fld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6242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Select the application region:</a:t>
            </a:r>
          </a:p>
          <a:p>
            <a:pPr lvl="1"/>
            <a:r>
              <a:rPr lang="en-US" dirty="0"/>
              <a:t>Click </a:t>
            </a:r>
            <a:r>
              <a:rPr lang="en-US" b="1" dirty="0"/>
              <a:t>Select Application Region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Leave </a:t>
            </a:r>
            <a:r>
              <a:rPr lang="en-US" i="1" dirty="0"/>
              <a:t>Mode</a:t>
            </a:r>
            <a:r>
              <a:rPr lang="en-US" dirty="0"/>
              <a:t> as </a:t>
            </a:r>
            <a:r>
              <a:rPr lang="en-US" b="1" dirty="0"/>
              <a:t>Existing Bodies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Click the icon for </a:t>
            </a:r>
            <a:r>
              <a:rPr lang="en-US" i="1" dirty="0"/>
              <a:t>Body1/Master/Touched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Select </a:t>
            </a:r>
            <a:r>
              <a:rPr lang="en-US" b="1" dirty="0" err="1"/>
              <a:t>bottom_region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Click the icon for </a:t>
            </a:r>
            <a:r>
              <a:rPr lang="en-US" i="1" dirty="0"/>
              <a:t>Body2/Master/Touching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Select </a:t>
            </a:r>
            <a:r>
              <a:rPr lang="en-US" b="1" dirty="0" err="1"/>
              <a:t>top_region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Click </a:t>
            </a:r>
            <a:r>
              <a:rPr lang="en-US" b="1" dirty="0"/>
              <a:t>OK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Click </a:t>
            </a:r>
            <a:r>
              <a:rPr lang="en-US" b="1" dirty="0"/>
              <a:t>Apply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6. Create the Contact Pairs (Cont.)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187" y="934553"/>
            <a:ext cx="1572586" cy="510930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207084" y="5427143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894" y="1167815"/>
            <a:ext cx="2046524" cy="431858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555" y="1167815"/>
            <a:ext cx="1796634" cy="4511849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091850" y="1537509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057054" y="2103502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263033" y="1454854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156670" y="1666322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6057054" y="3583813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5881438" y="5109354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g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7880186" y="5712310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902A87-363B-44BC-97D3-9ECE79181C3C}" type="slidenum">
              <a:rPr lang="en-IN" smtClean="0"/>
              <a:pPr>
                <a:defRPr/>
              </a:pPr>
              <a:t>12</a:t>
            </a:fld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7348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25" y="1472462"/>
            <a:ext cx="1731806" cy="434904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223" y="1182454"/>
            <a:ext cx="4257143" cy="18234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71" y="1364802"/>
            <a:ext cx="1121174" cy="1942857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34819" name="Content Placeholder 6"/>
          <p:cNvSpPr>
            <a:spLocks noGrp="1"/>
          </p:cNvSpPr>
          <p:nvPr>
            <p:ph sz="half" idx="1"/>
          </p:nvPr>
        </p:nvSpPr>
        <p:spPr bwMode="auto">
          <a:xfrm>
            <a:off x="425025" y="1168867"/>
            <a:ext cx="2551258" cy="51448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buFontTx/>
              <a:buAutoNum type="alphaLcPeriod"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Pull down </a:t>
            </a:r>
            <a:r>
              <a:rPr lang="en-US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Group 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&gt;</a:t>
            </a:r>
            <a:r>
              <a:rPr lang="en-US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 Post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. </a:t>
            </a:r>
          </a:p>
          <a:p>
            <a:pPr lvl="1" eaLnBrk="1" hangingPunct="1">
              <a:buFontTx/>
              <a:buAutoNum type="alphaLcPeriod"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Select </a:t>
            </a:r>
            <a:r>
              <a:rPr lang="en-US" b="1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top_contact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under </a:t>
            </a:r>
            <a:r>
              <a:rPr lang="en-US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Select Groups to Post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lvl="1" eaLnBrk="1" hangingPunct="1">
              <a:buFontTx/>
              <a:buAutoNum type="alphaLcPeriod"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Click </a:t>
            </a:r>
            <a:r>
              <a:rPr lang="en-US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Apply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lvl="1" eaLnBrk="1" hangingPunct="1">
              <a:buFontTx/>
              <a:buAutoNum type="alphaLcPeriod"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Click </a:t>
            </a:r>
            <a:r>
              <a:rPr lang="en-US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Cancel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lvl="1" eaLnBrk="1" hangingPunct="1">
              <a:buFontTx/>
              <a:buAutoNum type="alphaLcPeriod"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Review the group that is posted.</a:t>
            </a:r>
          </a:p>
          <a:p>
            <a:pPr lvl="1" eaLnBrk="1" hangingPunct="1">
              <a:buFontTx/>
              <a:buAutoNum type="alphaLcPeriod"/>
            </a:pPr>
            <a:endParaRPr lang="en-US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Step 7. Post a New Group</a:t>
            </a:r>
          </a:p>
        </p:txBody>
      </p:sp>
      <p:sp>
        <p:nvSpPr>
          <p:cNvPr id="34821" name="Oval 7"/>
          <p:cNvSpPr>
            <a:spLocks noChangeArrowheads="1"/>
          </p:cNvSpPr>
          <p:nvPr/>
        </p:nvSpPr>
        <p:spPr bwMode="auto">
          <a:xfrm>
            <a:off x="5333010" y="1650319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34822" name="Oval 7"/>
          <p:cNvSpPr>
            <a:spLocks noChangeArrowheads="1"/>
          </p:cNvSpPr>
          <p:nvPr/>
        </p:nvSpPr>
        <p:spPr bwMode="auto">
          <a:xfrm>
            <a:off x="7326821" y="2743798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34823" name="Oval 7"/>
          <p:cNvSpPr>
            <a:spLocks noChangeArrowheads="1"/>
          </p:cNvSpPr>
          <p:nvPr/>
        </p:nvSpPr>
        <p:spPr bwMode="auto">
          <a:xfrm>
            <a:off x="7126041" y="5529716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34824" name="Oval 7"/>
          <p:cNvSpPr>
            <a:spLocks noChangeArrowheads="1"/>
          </p:cNvSpPr>
          <p:nvPr/>
        </p:nvSpPr>
        <p:spPr bwMode="auto">
          <a:xfrm>
            <a:off x="7852901" y="5529715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>
                <a:latin typeface="Times New Roman" panose="02020603050405020304" pitchFamily="18" charset="0"/>
              </a:rPr>
              <a:t>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31" y="3709636"/>
            <a:ext cx="4702233" cy="25402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dist="107950" dir="2700000" algn="ctr" rotWithShape="0">
              <a:srgbClr val="000000"/>
            </a:outerShdw>
          </a:effectLst>
        </p:spPr>
      </p:pic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1823759" y="3943763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902A87-363B-44BC-97D3-9ECE79181C3C}" type="slidenum">
              <a:rPr lang="en-IN" smtClean="0"/>
              <a:pPr>
                <a:defRPr/>
              </a:pPr>
              <a:t>13</a:t>
            </a:fld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8040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96" y="1247649"/>
            <a:ext cx="3630354" cy="731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343" y="2038974"/>
            <a:ext cx="2549232" cy="399404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397" y="1176858"/>
            <a:ext cx="1527291" cy="4856163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2" name="Content Placeholder 6"/>
          <p:cNvSpPr>
            <a:spLocks noGrp="1"/>
          </p:cNvSpPr>
          <p:nvPr>
            <p:ph sz="half" idx="1"/>
          </p:nvPr>
        </p:nvSpPr>
        <p:spPr>
          <a:xfrm>
            <a:off x="419769" y="3736188"/>
            <a:ext cx="2551258" cy="2620223"/>
          </a:xfrm>
        </p:spPr>
        <p:txBody>
          <a:bodyPr/>
          <a:lstStyle/>
          <a:p>
            <a:pPr marL="0" lvl="1" indent="0" eaLnBrk="1" hangingPunct="1">
              <a:buFont typeface="+mj-lt"/>
              <a:buNone/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To define crack front and setup VCCT parameters:</a:t>
            </a:r>
          </a:p>
          <a:p>
            <a:pPr lvl="1" eaLnBrk="1" hangingPunct="1">
              <a:buFontTx/>
              <a:buAutoNum type="alphaLcPeriod"/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Under the </a:t>
            </a:r>
            <a:r>
              <a:rPr lang="en-US" i="1" dirty="0">
                <a:ea typeface="ＭＳ Ｐゴシック" pitchFamily="34" charset="-128"/>
                <a:cs typeface="Arial" pitchFamily="34" charset="0"/>
              </a:rPr>
              <a:t>Loads/BCs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 tab, click on </a:t>
            </a:r>
            <a:r>
              <a:rPr lang="en-US" b="1" dirty="0">
                <a:ea typeface="ＭＳ Ｐゴシック" pitchFamily="34" charset="-128"/>
                <a:cs typeface="Arial" pitchFamily="34" charset="0"/>
              </a:rPr>
              <a:t>Crack(VCCT)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 in the </a:t>
            </a:r>
            <a:r>
              <a:rPr lang="en-US" i="1" dirty="0">
                <a:ea typeface="ＭＳ Ｐゴシック" pitchFamily="34" charset="-128"/>
                <a:cs typeface="Arial" pitchFamily="34" charset="0"/>
              </a:rPr>
              <a:t>Nodal 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group. </a:t>
            </a:r>
          </a:p>
          <a:p>
            <a:pPr lvl="1" eaLnBrk="1" hangingPunct="1">
              <a:buFontTx/>
              <a:buAutoNum type="alphaLcPeriod"/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Enter </a:t>
            </a:r>
            <a:r>
              <a:rPr lang="en-US" b="1" dirty="0">
                <a:ea typeface="ＭＳ Ｐゴシック" pitchFamily="34" charset="-128"/>
                <a:cs typeface="Arial" pitchFamily="34" charset="0"/>
              </a:rPr>
              <a:t>crack 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for</a:t>
            </a:r>
            <a:r>
              <a:rPr lang="en-US" b="1" dirty="0"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i="1" dirty="0">
                <a:ea typeface="ＭＳ Ｐゴシック" pitchFamily="34" charset="-128"/>
                <a:cs typeface="Arial" pitchFamily="34" charset="0"/>
              </a:rPr>
              <a:t>New Set Name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.</a:t>
            </a:r>
          </a:p>
          <a:p>
            <a:pPr lvl="1" eaLnBrk="1" hangingPunct="1">
              <a:buFontTx/>
              <a:buAutoNum type="alphaLcPeriod"/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Click </a:t>
            </a:r>
            <a:r>
              <a:rPr lang="en-US" b="1" dirty="0">
                <a:ea typeface="ＭＳ Ｐゴシック" pitchFamily="34" charset="-128"/>
                <a:cs typeface="Arial" pitchFamily="34" charset="0"/>
              </a:rPr>
              <a:t>Input Data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.</a:t>
            </a:r>
          </a:p>
          <a:p>
            <a:pPr lvl="1" eaLnBrk="1" hangingPunct="1">
              <a:buFontTx/>
              <a:buAutoNum type="alphaLcPeriod"/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Pull down </a:t>
            </a:r>
            <a:r>
              <a:rPr lang="en-US" b="1" dirty="0">
                <a:ea typeface="ＭＳ Ｐゴシック" pitchFamily="34" charset="-128"/>
                <a:cs typeface="Arial" pitchFamily="34" charset="0"/>
              </a:rPr>
              <a:t>Direct </a:t>
            </a:r>
            <a:r>
              <a:rPr lang="en-US" i="1" dirty="0">
                <a:ea typeface="ＭＳ Ｐゴシック" pitchFamily="34" charset="-128"/>
                <a:cs typeface="Arial" pitchFamily="34" charset="0"/>
              </a:rPr>
              <a:t>for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i="1" dirty="0">
                <a:ea typeface="ＭＳ Ｐゴシック" pitchFamily="34" charset="-128"/>
                <a:cs typeface="Arial" pitchFamily="34" charset="0"/>
              </a:rPr>
              <a:t>Crack Propagation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 (</a:t>
            </a:r>
            <a:r>
              <a:rPr lang="en-US" i="1" dirty="0">
                <a:ea typeface="ＭＳ Ｐゴシック" pitchFamily="34" charset="-128"/>
                <a:cs typeface="Arial" pitchFamily="34" charset="0"/>
              </a:rPr>
              <a:t>ITYPE)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.</a:t>
            </a:r>
          </a:p>
          <a:p>
            <a:pPr lvl="1" eaLnBrk="1" hangingPunct="1">
              <a:buFontTx/>
              <a:buAutoNum type="alphaLcPeriod"/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Enter </a:t>
            </a:r>
            <a:r>
              <a:rPr lang="en-US" b="1" dirty="0">
                <a:ea typeface="ＭＳ Ｐゴシック" pitchFamily="34" charset="-128"/>
                <a:cs typeface="Arial" pitchFamily="34" charset="0"/>
              </a:rPr>
              <a:t>1.2 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for </a:t>
            </a:r>
            <a:r>
              <a:rPr lang="en-US" i="1" dirty="0">
                <a:ea typeface="ＭＳ Ｐゴシック" pitchFamily="34" charset="-128"/>
                <a:cs typeface="Arial" pitchFamily="34" charset="0"/>
              </a:rPr>
              <a:t>C.G Resistance (GC)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.</a:t>
            </a:r>
          </a:p>
          <a:p>
            <a:pPr lvl="1" eaLnBrk="1" hangingPunct="1">
              <a:buFontTx/>
              <a:buAutoNum type="alphaLcPeriod"/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Click </a:t>
            </a:r>
            <a:r>
              <a:rPr lang="en-US" b="1" dirty="0">
                <a:ea typeface="ＭＳ Ｐゴシック" pitchFamily="34" charset="-128"/>
                <a:cs typeface="Arial" pitchFamily="34" charset="0"/>
              </a:rPr>
              <a:t>OK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Step 8. Define Crack and Setup VCCT Parameters</a:t>
            </a:r>
          </a:p>
        </p:txBody>
      </p:sp>
      <p:sp>
        <p:nvSpPr>
          <p:cNvPr id="36872" name="Oval 7"/>
          <p:cNvSpPr>
            <a:spLocks noChangeArrowheads="1"/>
          </p:cNvSpPr>
          <p:nvPr/>
        </p:nvSpPr>
        <p:spPr bwMode="auto">
          <a:xfrm>
            <a:off x="7258598" y="4517444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36873" name="Oval 7"/>
          <p:cNvSpPr>
            <a:spLocks noChangeArrowheads="1"/>
          </p:cNvSpPr>
          <p:nvPr/>
        </p:nvSpPr>
        <p:spPr bwMode="auto">
          <a:xfrm>
            <a:off x="7908790" y="5313122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36874" name="Oval 7"/>
          <p:cNvSpPr>
            <a:spLocks noChangeArrowheads="1"/>
          </p:cNvSpPr>
          <p:nvPr/>
        </p:nvSpPr>
        <p:spPr bwMode="auto">
          <a:xfrm>
            <a:off x="5976235" y="2403019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36875" name="Oval 7"/>
          <p:cNvSpPr>
            <a:spLocks noChangeArrowheads="1"/>
          </p:cNvSpPr>
          <p:nvPr/>
        </p:nvSpPr>
        <p:spPr bwMode="auto">
          <a:xfrm>
            <a:off x="4991895" y="3854379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36876" name="Oval 7"/>
          <p:cNvSpPr>
            <a:spLocks noChangeArrowheads="1"/>
          </p:cNvSpPr>
          <p:nvPr/>
        </p:nvSpPr>
        <p:spPr bwMode="auto">
          <a:xfrm>
            <a:off x="4578124" y="5772522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902A87-363B-44BC-97D3-9ECE79181C3C}" type="slidenum">
              <a:rPr lang="en-IN" smtClean="0"/>
              <a:pPr>
                <a:defRPr/>
              </a:pPr>
              <a:t>14</a:t>
            </a:fld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B0A6E1-EA37-43BC-9B89-831250A69F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96" y="1979220"/>
            <a:ext cx="1646063" cy="16765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Oval 7">
            <a:extLst>
              <a:ext uri="{FF2B5EF4-FFF2-40B4-BE49-F238E27FC236}">
                <a16:creationId xmlns:a16="http://schemas.microsoft.com/office/drawing/2014/main" id="{E91E286C-E880-4DB4-A9C2-D233804B4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398" y="2711923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>
                <a:latin typeface="Times New Roman" panose="02020603050405020304" pitchFamily="18" charset="0"/>
              </a:rPr>
              <a:t>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0752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328" y="922949"/>
            <a:ext cx="1497705" cy="2843388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1" indent="0">
              <a:buClr>
                <a:srgbClr val="D90000"/>
              </a:buClr>
              <a:buNone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To define crack front and setup VCCT parameters (cont.):</a:t>
            </a:r>
          </a:p>
          <a:p>
            <a:pPr lvl="1"/>
            <a:r>
              <a:rPr lang="en-US" dirty="0">
                <a:ea typeface="ＭＳ Ｐゴシック" pitchFamily="34" charset="-128"/>
                <a:cs typeface="Arial" pitchFamily="34" charset="0"/>
              </a:rPr>
              <a:t>Click </a:t>
            </a:r>
            <a:r>
              <a:rPr lang="en-US" b="1" dirty="0">
                <a:ea typeface="ＭＳ Ｐゴシック" pitchFamily="34" charset="-128"/>
                <a:cs typeface="Arial" pitchFamily="34" charset="0"/>
              </a:rPr>
              <a:t>Select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b="1" dirty="0">
                <a:ea typeface="ＭＳ Ｐゴシック" pitchFamily="34" charset="-128"/>
                <a:cs typeface="Arial" pitchFamily="34" charset="0"/>
              </a:rPr>
              <a:t>Application Region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.</a:t>
            </a:r>
          </a:p>
          <a:p>
            <a:pPr lvl="1"/>
            <a:r>
              <a:rPr lang="en-US" dirty="0">
                <a:ea typeface="ＭＳ Ｐゴシック" pitchFamily="34" charset="-128"/>
                <a:cs typeface="Arial" pitchFamily="34" charset="0"/>
              </a:rPr>
              <a:t>Pull down </a:t>
            </a:r>
            <a:r>
              <a:rPr lang="en-US" i="1" dirty="0">
                <a:ea typeface="ＭＳ Ｐゴシック" pitchFamily="34" charset="-128"/>
                <a:cs typeface="Arial" pitchFamily="34" charset="0"/>
              </a:rPr>
              <a:t>Select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 to </a:t>
            </a:r>
            <a:r>
              <a:rPr lang="en-US" b="1" dirty="0">
                <a:ea typeface="ＭＳ Ｐゴシック" pitchFamily="34" charset="-128"/>
                <a:cs typeface="Arial" pitchFamily="34" charset="0"/>
              </a:rPr>
              <a:t>FEM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.</a:t>
            </a:r>
          </a:p>
          <a:p>
            <a:pPr lvl="1"/>
            <a:r>
              <a:rPr lang="en-US" dirty="0">
                <a:ea typeface="ＭＳ Ｐゴシック" pitchFamily="34" charset="-128"/>
                <a:cs typeface="Arial" pitchFamily="34" charset="0"/>
              </a:rPr>
              <a:t>Under the </a:t>
            </a:r>
            <a:r>
              <a:rPr lang="en-US" i="1" dirty="0">
                <a:ea typeface="ＭＳ Ｐゴシック" pitchFamily="34" charset="-128"/>
                <a:cs typeface="Arial" pitchFamily="34" charset="0"/>
              </a:rPr>
              <a:t>Home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 tab, click </a:t>
            </a:r>
            <a:r>
              <a:rPr lang="en-US" b="1" dirty="0" err="1">
                <a:ea typeface="ＭＳ Ｐゴシック" pitchFamily="34" charset="-128"/>
                <a:cs typeface="Arial" pitchFamily="34" charset="0"/>
              </a:rPr>
              <a:t>Iso</a:t>
            </a:r>
            <a:r>
              <a:rPr lang="en-US" b="1" dirty="0">
                <a:ea typeface="ＭＳ Ｐゴシック" pitchFamily="34" charset="-128"/>
                <a:cs typeface="Arial" pitchFamily="34" charset="0"/>
              </a:rPr>
              <a:t> 2 View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 in the </a:t>
            </a:r>
            <a:r>
              <a:rPr lang="en-US" i="1" dirty="0">
                <a:ea typeface="ＭＳ Ｐゴシック" pitchFamily="34" charset="-128"/>
                <a:cs typeface="Arial" pitchFamily="34" charset="0"/>
              </a:rPr>
              <a:t>Orientation 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group.</a:t>
            </a:r>
          </a:p>
          <a:p>
            <a:pPr lvl="1"/>
            <a:r>
              <a:rPr lang="en-US" dirty="0">
                <a:ea typeface="ＭＳ Ｐゴシック" pitchFamily="34" charset="-128"/>
                <a:cs typeface="Arial" pitchFamily="34" charset="0"/>
              </a:rPr>
              <a:t>Zoom in to the left edge of the plate and click in the </a:t>
            </a:r>
            <a:r>
              <a:rPr lang="en-US" i="1" dirty="0">
                <a:ea typeface="ＭＳ Ｐゴシック" pitchFamily="34" charset="-128"/>
                <a:cs typeface="Arial" pitchFamily="34" charset="0"/>
              </a:rPr>
              <a:t>Select Nodes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 box.</a:t>
            </a:r>
          </a:p>
          <a:p>
            <a:pPr lvl="1"/>
            <a:r>
              <a:rPr lang="en-US" dirty="0">
                <a:ea typeface="ＭＳ Ｐゴシック" pitchFamily="34" charset="-128"/>
                <a:cs typeface="Arial" pitchFamily="34" charset="0"/>
              </a:rPr>
              <a:t>Select the bottom left edge nodes.</a:t>
            </a:r>
          </a:p>
          <a:p>
            <a:pPr lvl="1"/>
            <a:r>
              <a:rPr lang="en-US" dirty="0">
                <a:ea typeface="ＭＳ Ｐゴシック" pitchFamily="34" charset="-128"/>
                <a:cs typeface="Arial" pitchFamily="34" charset="0"/>
              </a:rPr>
              <a:t>Click </a:t>
            </a:r>
            <a:r>
              <a:rPr lang="en-US" b="1" dirty="0">
                <a:ea typeface="ＭＳ Ｐゴシック" pitchFamily="34" charset="-128"/>
                <a:cs typeface="Arial" pitchFamily="34" charset="0"/>
              </a:rPr>
              <a:t>Add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.</a:t>
            </a:r>
          </a:p>
          <a:p>
            <a:pPr lvl="1"/>
            <a:r>
              <a:rPr lang="en-US" dirty="0">
                <a:ea typeface="ＭＳ Ｐゴシック" pitchFamily="34" charset="-128"/>
                <a:cs typeface="Arial" pitchFamily="34" charset="0"/>
              </a:rPr>
              <a:t>Click </a:t>
            </a:r>
            <a:r>
              <a:rPr lang="en-US" b="1" dirty="0">
                <a:ea typeface="ＭＳ Ｐゴシック" pitchFamily="34" charset="-128"/>
                <a:cs typeface="Arial" pitchFamily="34" charset="0"/>
              </a:rPr>
              <a:t>OK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.</a:t>
            </a:r>
          </a:p>
          <a:p>
            <a:pPr lvl="1"/>
            <a:r>
              <a:rPr lang="en-US" dirty="0">
                <a:ea typeface="ＭＳ Ｐゴシック" pitchFamily="34" charset="-128"/>
                <a:cs typeface="Arial" pitchFamily="34" charset="0"/>
              </a:rPr>
              <a:t>Click </a:t>
            </a:r>
            <a:r>
              <a:rPr lang="en-US" b="1" dirty="0">
                <a:ea typeface="ＭＳ Ｐゴシック" pitchFamily="34" charset="-128"/>
                <a:cs typeface="Arial" pitchFamily="34" charset="0"/>
              </a:rPr>
              <a:t>Apply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.</a:t>
            </a:r>
          </a:p>
          <a:p>
            <a:pPr lvl="1"/>
            <a:endParaRPr lang="en-US" dirty="0">
              <a:ea typeface="ＭＳ Ｐゴシック" pitchFamily="34" charset="-128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Step 8. Define Crack and Setup VCCT Parameters (Cont.)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702" y="924936"/>
            <a:ext cx="1527291" cy="4856163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8056291" y="5349166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5534603" y="1034425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b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070" y="1805327"/>
            <a:ext cx="1200265" cy="828571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4144674" y="2008474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357" y="4309577"/>
            <a:ext cx="2477971" cy="207917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dist="107950" dir="2700000" algn="ctr" rotWithShape="0">
              <a:srgbClr val="000000"/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3586579" y="4644513"/>
            <a:ext cx="134455" cy="161316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5813804" y="1748291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3277268" y="4906492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5428240" y="2008474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5813804" y="3434617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g</a:t>
            </a:r>
          </a:p>
        </p:txBody>
      </p:sp>
      <p:sp>
        <p:nvSpPr>
          <p:cNvPr id="17" name="Oval 7"/>
          <p:cNvSpPr>
            <a:spLocks noChangeArrowheads="1"/>
          </p:cNvSpPr>
          <p:nvPr/>
        </p:nvSpPr>
        <p:spPr bwMode="auto">
          <a:xfrm>
            <a:off x="7761957" y="5569961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902A87-363B-44BC-97D3-9ECE79181C3C}" type="slidenum">
              <a:rPr lang="en-IN" smtClean="0"/>
              <a:pPr>
                <a:defRPr/>
              </a:pPr>
              <a:t>15</a:t>
            </a:fld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9420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Post the entire model: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Pull down </a:t>
            </a:r>
            <a:r>
              <a:rPr lang="en-US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Group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&gt; </a:t>
            </a:r>
            <a:r>
              <a:rPr lang="en-US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Post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Click </a:t>
            </a:r>
            <a:r>
              <a:rPr lang="en-US" b="1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default_group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under </a:t>
            </a:r>
            <a:r>
              <a:rPr lang="en-US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Select Groups to Post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Click </a:t>
            </a:r>
            <a:r>
              <a:rPr lang="en-US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Apply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Click </a:t>
            </a:r>
            <a:r>
              <a:rPr lang="en-US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Cancel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Step 8. Define Crack and Setup VCCT Parameters (Cont.)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077" y="1272159"/>
            <a:ext cx="4257143" cy="18234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077" y="1454507"/>
            <a:ext cx="1121174" cy="194285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349" y="1653671"/>
            <a:ext cx="1852881" cy="4660067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8" name="Oval 34"/>
          <p:cNvSpPr>
            <a:spLocks noChangeArrowheads="1"/>
          </p:cNvSpPr>
          <p:nvPr/>
        </p:nvSpPr>
        <p:spPr bwMode="auto">
          <a:xfrm>
            <a:off x="4555526" y="1636855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9" name="Oval 34"/>
          <p:cNvSpPr>
            <a:spLocks noChangeArrowheads="1"/>
          </p:cNvSpPr>
          <p:nvPr/>
        </p:nvSpPr>
        <p:spPr bwMode="auto">
          <a:xfrm>
            <a:off x="7398426" y="2862084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0" name="Oval 34"/>
          <p:cNvSpPr>
            <a:spLocks noChangeArrowheads="1"/>
          </p:cNvSpPr>
          <p:nvPr/>
        </p:nvSpPr>
        <p:spPr bwMode="auto">
          <a:xfrm>
            <a:off x="7185701" y="5912917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1" name="Oval 34"/>
          <p:cNvSpPr>
            <a:spLocks noChangeArrowheads="1"/>
          </p:cNvSpPr>
          <p:nvPr/>
        </p:nvSpPr>
        <p:spPr bwMode="auto">
          <a:xfrm>
            <a:off x="8005778" y="5949198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902A87-363B-44BC-97D3-9ECE79181C3C}" type="slidenum">
              <a:rPr lang="en-IN" smtClean="0"/>
              <a:pPr>
                <a:defRPr/>
              </a:pPr>
              <a:t>16</a:t>
            </a:fld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7175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25025" y="1959429"/>
            <a:ext cx="1947790" cy="4354309"/>
          </a:xfrm>
        </p:spPr>
        <p:txBody>
          <a:bodyPr/>
          <a:lstStyle/>
          <a:p>
            <a:r>
              <a:rPr lang="en-US" dirty="0"/>
              <a:t>Set up parameters:</a:t>
            </a:r>
          </a:p>
          <a:p>
            <a:pPr lvl="1"/>
            <a:r>
              <a:rPr lang="en-US" dirty="0"/>
              <a:t>Under the </a:t>
            </a:r>
            <a:r>
              <a:rPr lang="en-US" i="1" dirty="0"/>
              <a:t>Analysis</a:t>
            </a:r>
            <a:r>
              <a:rPr lang="en-US" dirty="0"/>
              <a:t> tab, click </a:t>
            </a:r>
            <a:r>
              <a:rPr lang="en-US" b="1" dirty="0"/>
              <a:t>Entire Model </a:t>
            </a:r>
            <a:r>
              <a:rPr lang="en-US" dirty="0"/>
              <a:t>in the </a:t>
            </a:r>
            <a:r>
              <a:rPr lang="en-US" i="1" dirty="0"/>
              <a:t>Analyze</a:t>
            </a:r>
            <a:r>
              <a:rPr lang="en-US" dirty="0"/>
              <a:t> group.</a:t>
            </a:r>
          </a:p>
          <a:p>
            <a:pPr lvl="1"/>
            <a:r>
              <a:rPr lang="en-US" dirty="0"/>
              <a:t>Click </a:t>
            </a:r>
            <a:r>
              <a:rPr lang="en-US" b="1" dirty="0"/>
              <a:t>Translation Parameters.</a:t>
            </a:r>
          </a:p>
          <a:p>
            <a:pPr lvl="1"/>
            <a:r>
              <a:rPr lang="en-US" dirty="0"/>
              <a:t>Select </a:t>
            </a:r>
            <a:r>
              <a:rPr lang="en-US" b="1" dirty="0"/>
              <a:t>OP2.</a:t>
            </a:r>
          </a:p>
          <a:p>
            <a:pPr lvl="1"/>
            <a:r>
              <a:rPr lang="en-US" dirty="0"/>
              <a:t>Click </a:t>
            </a:r>
            <a:r>
              <a:rPr lang="en-US" b="1" dirty="0"/>
              <a:t>OK.</a:t>
            </a:r>
            <a:endParaRPr lang="en-US" dirty="0"/>
          </a:p>
          <a:p>
            <a:pPr lvl="1"/>
            <a:r>
              <a:rPr lang="en-US" dirty="0"/>
              <a:t>Click </a:t>
            </a:r>
            <a:r>
              <a:rPr lang="en-US" b="1" dirty="0"/>
              <a:t>Solution Parameters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Click </a:t>
            </a:r>
            <a:r>
              <a:rPr lang="en-US" b="1" dirty="0"/>
              <a:t>Contact Parameters</a:t>
            </a:r>
            <a:r>
              <a:rPr lang="en-US" dirty="0"/>
              <a:t>. 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9. Set up the Analysis Job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69" y="779827"/>
            <a:ext cx="6111255" cy="1085714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872276" y="877882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095" y="562772"/>
            <a:ext cx="1745178" cy="604757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212" y="1492240"/>
            <a:ext cx="1883154" cy="4962138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8403448" y="5187815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4900613" y="5597030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c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279" y="1442714"/>
            <a:ext cx="1672204" cy="423261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0" name="Oval 7"/>
          <p:cNvSpPr>
            <a:spLocks noChangeArrowheads="1"/>
          </p:cNvSpPr>
          <p:nvPr/>
        </p:nvSpPr>
        <p:spPr bwMode="auto">
          <a:xfrm>
            <a:off x="5380226" y="6202934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8256110" y="5398953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902A87-363B-44BC-97D3-9ECE79181C3C}" type="slidenum">
              <a:rPr lang="en-IN" smtClean="0"/>
              <a:pPr>
                <a:defRPr/>
              </a:pPr>
              <a:t>17</a:t>
            </a:fld>
            <a:endParaRPr lang="en-IN" dirty="0"/>
          </a:p>
        </p:txBody>
      </p:sp>
      <p:sp>
        <p:nvSpPr>
          <p:cNvPr id="15" name="Oval 7">
            <a:extLst>
              <a:ext uri="{FF2B5EF4-FFF2-40B4-BE49-F238E27FC236}">
                <a16:creationId xmlns:a16="http://schemas.microsoft.com/office/drawing/2014/main" id="{EA37CA4F-F6A0-4DF0-BD25-1FE6EE75B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8842" y="5293384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f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860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016" y="1055419"/>
            <a:ext cx="1855067" cy="300003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042" y="1518360"/>
            <a:ext cx="1825038" cy="207415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47593" y="964188"/>
            <a:ext cx="2551258" cy="4354309"/>
          </a:xfrm>
        </p:spPr>
        <p:txBody>
          <a:bodyPr/>
          <a:lstStyle/>
          <a:p>
            <a:r>
              <a:rPr lang="en-US" dirty="0"/>
              <a:t>Set up parameters (cont.):</a:t>
            </a:r>
          </a:p>
          <a:p>
            <a:pPr lvl="1"/>
            <a:r>
              <a:rPr lang="en-US" dirty="0"/>
              <a:t>Click </a:t>
            </a:r>
            <a:r>
              <a:rPr lang="en-US" b="1" dirty="0"/>
              <a:t>Contact Detection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Uncheck </a:t>
            </a:r>
            <a:r>
              <a:rPr lang="en-US" i="1" dirty="0"/>
              <a:t>Permanent Gluing (NLGLUE)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Click </a:t>
            </a:r>
            <a:r>
              <a:rPr lang="en-US" b="1" dirty="0"/>
              <a:t>OK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Click </a:t>
            </a:r>
            <a:r>
              <a:rPr lang="en-US" b="1" dirty="0"/>
              <a:t>OK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9. Set up the Analysis Job (Cont.)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7260813" y="2344297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652658" y="3381374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3059865" y="2927260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6292978" y="3844314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902A87-363B-44BC-97D3-9ECE79181C3C}" type="slidenum">
              <a:rPr lang="en-IN" smtClean="0"/>
              <a:pPr>
                <a:defRPr/>
              </a:pPr>
              <a:t>18</a:t>
            </a:fld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6347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25025" y="1959429"/>
            <a:ext cx="2205366" cy="4354309"/>
          </a:xfrm>
        </p:spPr>
        <p:txBody>
          <a:bodyPr/>
          <a:lstStyle/>
          <a:p>
            <a:r>
              <a:rPr lang="en-US" dirty="0"/>
              <a:t>Set up parameters (cont.):</a:t>
            </a:r>
          </a:p>
          <a:p>
            <a:pPr lvl="1"/>
            <a:r>
              <a:rPr lang="en-US" dirty="0"/>
              <a:t>Click </a:t>
            </a:r>
            <a:r>
              <a:rPr lang="en-US" b="1" dirty="0"/>
              <a:t>Load Steps</a:t>
            </a:r>
            <a:endParaRPr lang="en-US" dirty="0"/>
          </a:p>
          <a:p>
            <a:pPr lvl="1"/>
            <a:r>
              <a:rPr lang="en-US" dirty="0"/>
              <a:t>Click </a:t>
            </a:r>
            <a:r>
              <a:rPr lang="en-US" b="1" dirty="0"/>
              <a:t>Default</a:t>
            </a:r>
            <a:r>
              <a:rPr lang="en-US" dirty="0"/>
              <a:t> under </a:t>
            </a:r>
            <a:r>
              <a:rPr lang="en-US" i="1" dirty="0"/>
              <a:t>Available Subcases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Click </a:t>
            </a:r>
            <a:r>
              <a:rPr lang="en-US" b="1" dirty="0"/>
              <a:t>Step Parameters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9. Set up the Analysis Job (Cont.)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843" y="803725"/>
            <a:ext cx="1609547" cy="557757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964" y="1558381"/>
            <a:ext cx="1941609" cy="425195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359275" y="4915522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902A87-363B-44BC-97D3-9ECE79181C3C}" type="slidenum">
              <a:rPr lang="en-IN" smtClean="0"/>
              <a:pPr>
                <a:defRPr/>
              </a:pPr>
              <a:t>19</a:t>
            </a:fld>
            <a:endParaRPr lang="en-IN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74A3009-B284-40E6-BD10-8D7C31F72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3523" y="5588573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CC71957-7932-4712-A319-894C691D2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635" y="2349874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6132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7472" indent="-347472" eaLnBrk="1" hangingPunct="1">
              <a:buFont typeface="Times" charset="0"/>
              <a:buChar char="•"/>
              <a:defRPr/>
            </a:pPr>
            <a:r>
              <a:rPr dirty="0"/>
              <a:t>Workshop Objectives</a:t>
            </a:r>
          </a:p>
          <a:p>
            <a:pPr marL="740664" lvl="1" indent="-283464" eaLnBrk="1" hangingPunct="1">
              <a:defRPr/>
            </a:pPr>
            <a:r>
              <a:rPr dirty="0"/>
              <a:t>Perform a VCCT analysis on DCB.</a:t>
            </a:r>
          </a:p>
          <a:p>
            <a:pPr marL="740664" lvl="1" indent="-283464" eaLnBrk="1" hangingPunct="1">
              <a:defRPr/>
            </a:pPr>
            <a:r>
              <a:rPr dirty="0"/>
              <a:t>Review boundary conditions and contact bodies.</a:t>
            </a:r>
          </a:p>
          <a:p>
            <a:pPr marL="740664" lvl="1" indent="-283464" eaLnBrk="1" hangingPunct="1">
              <a:defRPr/>
            </a:pPr>
            <a:r>
              <a:rPr dirty="0"/>
              <a:t>Edit input file to add VCCT entries.</a:t>
            </a:r>
          </a:p>
          <a:p>
            <a:pPr marL="740664" lvl="1" indent="-283464" eaLnBrk="1" hangingPunct="1">
              <a:defRPr/>
            </a:pPr>
            <a:r>
              <a:rPr dirty="0"/>
              <a:t>Post process results.</a:t>
            </a:r>
            <a:endParaRPr lang="en-US" dirty="0"/>
          </a:p>
          <a:p>
            <a:pPr marL="682625" lvl="1" indent="-225425" eaLnBrk="1" hangingPunct="1">
              <a:defRPr/>
            </a:pPr>
            <a:endParaRPr dirty="0"/>
          </a:p>
          <a:p>
            <a:pPr marL="347472" indent="-347472" eaLnBrk="1" hangingPunct="1">
              <a:buFont typeface="Times" charset="0"/>
              <a:buChar char="•"/>
              <a:defRPr/>
            </a:pPr>
            <a:r>
              <a:rPr dirty="0"/>
              <a:t>Software Version</a:t>
            </a:r>
          </a:p>
          <a:p>
            <a:pPr marL="740664" lvl="1" indent="-283464" eaLnBrk="1" hangingPunct="1">
              <a:defRPr/>
            </a:pPr>
            <a:r>
              <a:rPr dirty="0" err="1"/>
              <a:t>Patran</a:t>
            </a:r>
            <a:r>
              <a:rPr dirty="0"/>
              <a:t> 201</a:t>
            </a:r>
            <a:r>
              <a:rPr lang="en-US" dirty="0"/>
              <a:t>9</a:t>
            </a:r>
            <a:endParaRPr dirty="0"/>
          </a:p>
          <a:p>
            <a:pPr marL="740664" lvl="1" indent="-283464" eaLnBrk="1" hangingPunct="1">
              <a:defRPr/>
            </a:pPr>
            <a:r>
              <a:rPr dirty="0"/>
              <a:t>M</a:t>
            </a:r>
            <a:r>
              <a:rPr lang="en-US" dirty="0"/>
              <a:t>SC</a:t>
            </a:r>
            <a:r>
              <a:rPr dirty="0"/>
              <a:t> Nastran 201</a:t>
            </a:r>
            <a:r>
              <a:rPr lang="en-US" dirty="0"/>
              <a:t>9</a:t>
            </a:r>
          </a:p>
          <a:p>
            <a:pPr marL="801688" lvl="1" indent="-344488" eaLnBrk="1" hangingPunct="1">
              <a:defRPr/>
            </a:pPr>
            <a:endParaRPr dirty="0"/>
          </a:p>
          <a:p>
            <a:pPr marL="347472" indent="-347472" eaLnBrk="1" hangingPunct="1">
              <a:buFont typeface="Times" charset="0"/>
              <a:buChar char="•"/>
              <a:defRPr/>
            </a:pPr>
            <a:r>
              <a:rPr dirty="0"/>
              <a:t>Required File:</a:t>
            </a:r>
          </a:p>
          <a:p>
            <a:pPr marL="740664" lvl="1" indent="-283464" eaLnBrk="1" hangingPunct="1">
              <a:defRPr/>
            </a:pPr>
            <a:r>
              <a:rPr lang="en-US" b="1" dirty="0" err="1"/>
              <a:t>build_dcb_vcct.ses</a:t>
            </a:r>
            <a:endParaRPr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ADABB5-F59E-49EF-8105-FDA74FDBD3CB}" type="slidenum">
              <a:rPr lang="en-IN" smtClean="0"/>
              <a:pPr>
                <a:defRPr/>
              </a:pPr>
              <a:t>2</a:t>
            </a:fld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422987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25025" y="1959429"/>
            <a:ext cx="1726654" cy="4354309"/>
          </a:xfrm>
        </p:spPr>
        <p:txBody>
          <a:bodyPr/>
          <a:lstStyle/>
          <a:p>
            <a:r>
              <a:rPr lang="en-US" dirty="0"/>
              <a:t>Set up parameters (cont.):</a:t>
            </a:r>
          </a:p>
          <a:p>
            <a:pPr lvl="1"/>
            <a:r>
              <a:rPr lang="en-US" dirty="0"/>
              <a:t>Click </a:t>
            </a:r>
            <a:r>
              <a:rPr lang="en-US" b="1" dirty="0"/>
              <a:t>Step parameters.</a:t>
            </a:r>
          </a:p>
          <a:p>
            <a:pPr lvl="1"/>
            <a:r>
              <a:rPr lang="en-US" dirty="0"/>
              <a:t>Click </a:t>
            </a:r>
            <a:r>
              <a:rPr lang="en-US" b="1" dirty="0"/>
              <a:t>Load </a:t>
            </a:r>
            <a:r>
              <a:rPr lang="en-US" b="1" dirty="0" err="1"/>
              <a:t>Increament</a:t>
            </a:r>
            <a:r>
              <a:rPr lang="en-US" b="1" dirty="0"/>
              <a:t> parameters.</a:t>
            </a:r>
          </a:p>
          <a:p>
            <a:pPr lvl="1"/>
            <a:r>
              <a:rPr lang="en-US" dirty="0"/>
              <a:t>Pull down </a:t>
            </a:r>
            <a:r>
              <a:rPr lang="en-US" b="1" dirty="0"/>
              <a:t>Adaptive</a:t>
            </a:r>
            <a:r>
              <a:rPr lang="en-US" dirty="0"/>
              <a:t> for </a:t>
            </a:r>
            <a:r>
              <a:rPr lang="en-US" i="1" dirty="0"/>
              <a:t>Increment Type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Click </a:t>
            </a:r>
            <a:r>
              <a:rPr lang="en-US" b="1" dirty="0"/>
              <a:t>OK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Click </a:t>
            </a:r>
            <a:r>
              <a:rPr lang="en-US" b="1" dirty="0"/>
              <a:t>OK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Click </a:t>
            </a:r>
            <a:r>
              <a:rPr lang="en-US" b="1" dirty="0"/>
              <a:t>Output Requests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9. Set up the Analysis Job (Cont.)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070" y="989723"/>
            <a:ext cx="2172660" cy="475793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632" y="1954505"/>
            <a:ext cx="2102830" cy="1921873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8131279" y="4722807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703" y="2962941"/>
            <a:ext cx="1912934" cy="281547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5917265" y="2962941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785114" y="5567278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645949" y="3068510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794250" y="3665240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902A87-363B-44BC-97D3-9ECE79181C3C}" type="slidenum">
              <a:rPr lang="en-IN" smtClean="0"/>
              <a:pPr>
                <a:defRPr/>
              </a:pPr>
              <a:t>20</a:t>
            </a:fld>
            <a:endParaRPr lang="en-IN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BA894E4-7A06-4575-BCAC-A6CA5CBC2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1821" y="4987635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f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0547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90" y="459441"/>
            <a:ext cx="1609547" cy="557757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Set up parameters (cont.)</a:t>
            </a:r>
          </a:p>
          <a:p>
            <a:r>
              <a:rPr lang="en-US" dirty="0">
                <a:ea typeface="ＭＳ Ｐゴシック" pitchFamily="34" charset="-128"/>
                <a:cs typeface="Arial" pitchFamily="34" charset="0"/>
              </a:rPr>
              <a:t>Select to output Nonlinear stresses and contact results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Click </a:t>
            </a:r>
            <a:r>
              <a:rPr lang="en-US" b="1" dirty="0"/>
              <a:t>Non-Linear Stress </a:t>
            </a:r>
            <a:r>
              <a:rPr lang="en-US" dirty="0"/>
              <a:t>and </a:t>
            </a:r>
            <a:r>
              <a:rPr lang="en-US" b="1" dirty="0"/>
              <a:t>Contact Results</a:t>
            </a:r>
            <a:r>
              <a:rPr lang="en-US" dirty="0"/>
              <a:t> under </a:t>
            </a:r>
            <a:r>
              <a:rPr lang="en-US" i="1" dirty="0"/>
              <a:t>Select Result Type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Click </a:t>
            </a:r>
            <a:r>
              <a:rPr lang="en-US" b="1" dirty="0"/>
              <a:t>OK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Click </a:t>
            </a:r>
            <a:r>
              <a:rPr lang="en-US" b="1" dirty="0"/>
              <a:t>Apply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Click </a:t>
            </a:r>
            <a:r>
              <a:rPr lang="en-US" b="1" dirty="0"/>
              <a:t>Cancel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Click </a:t>
            </a:r>
            <a:r>
              <a:rPr lang="en-US" b="1" dirty="0"/>
              <a:t>Apply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9. Set up the Analysis Job (Cont.)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555" y="989723"/>
            <a:ext cx="2172660" cy="475793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07" y="921904"/>
            <a:ext cx="2120594" cy="5221964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2587892" y="2486054"/>
            <a:ext cx="2052882" cy="21113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736579" y="2210721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085970" y="5825878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5496378" y="5498870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8166829" y="5720309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321231" y="5498870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902A87-363B-44BC-97D3-9ECE79181C3C}" type="slidenum">
              <a:rPr lang="en-IN" smtClean="0"/>
              <a:pPr>
                <a:defRPr/>
              </a:pPr>
              <a:t>21</a:t>
            </a:fld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9136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25025" y="809469"/>
            <a:ext cx="2551258" cy="55042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spcBef>
                <a:spcPct val="0"/>
              </a:spcBef>
              <a:buClr>
                <a:srgbClr val="CD0921"/>
              </a:buClr>
              <a:buFontTx/>
              <a:buAutoNum type="alphaLcPeriod"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Open </a:t>
            </a:r>
            <a:r>
              <a:rPr lang="en-US" b="1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VCCT.sts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file to check the job status.</a:t>
            </a:r>
          </a:p>
          <a:p>
            <a:pPr lvl="1" eaLnBrk="1" hangingPunct="1">
              <a:spcBef>
                <a:spcPct val="0"/>
              </a:spcBef>
              <a:buClr>
                <a:srgbClr val="CD0921"/>
              </a:buClr>
              <a:buFontTx/>
              <a:buAutoNum type="alphaLcPeriod"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Normal completion of job ends with exit number 0.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anose="020B0600070205080204" pitchFamily="34" charset="-128"/>
            </a:endParaRPr>
          </a:p>
        </p:txBody>
      </p:sp>
      <p:sp>
        <p:nvSpPr>
          <p:cNvPr id="4301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ea typeface="ＭＳ Ｐゴシック" panose="020B0600070205080204" pitchFamily="34" charset="-128"/>
              </a:rPr>
              <a:t>Step 10. Review the </a:t>
            </a:r>
            <a:r>
              <a:rPr lang="en-US" dirty="0" err="1">
                <a:ea typeface="ＭＳ Ｐゴシック" panose="020B0600070205080204" pitchFamily="34" charset="-128"/>
              </a:rPr>
              <a:t>sts</a:t>
            </a:r>
            <a:r>
              <a:rPr lang="en-US" dirty="0">
                <a:ea typeface="ＭＳ Ｐゴシック" panose="020B0600070205080204" pitchFamily="34" charset="-128"/>
              </a:rPr>
              <a:t> File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902A87-363B-44BC-97D3-9ECE79181C3C}" type="slidenum">
              <a:rPr lang="en-IN" smtClean="0"/>
              <a:pPr>
                <a:defRPr/>
              </a:pPr>
              <a:t>22</a:t>
            </a:fld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B5D4F5-CD14-4E29-A020-609D225914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10" y="1896984"/>
            <a:ext cx="7395611" cy="3759301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E086001-D4A7-4BAC-998A-0DDDBEF1CA6A}"/>
              </a:ext>
            </a:extLst>
          </p:cNvPr>
          <p:cNvSpPr/>
          <p:nvPr/>
        </p:nvSpPr>
        <p:spPr>
          <a:xfrm>
            <a:off x="905009" y="4717370"/>
            <a:ext cx="2327557" cy="185738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4" name="Oval 7">
            <a:extLst>
              <a:ext uri="{FF2B5EF4-FFF2-40B4-BE49-F238E27FC236}">
                <a16:creationId xmlns:a16="http://schemas.microsoft.com/office/drawing/2014/main" id="{3A8A8CFF-1CF4-4B35-A4F9-DB4B04685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2988" y="1751013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5" name="Oval 7">
            <a:extLst>
              <a:ext uri="{FF2B5EF4-FFF2-40B4-BE49-F238E27FC236}">
                <a16:creationId xmlns:a16="http://schemas.microsoft.com/office/drawing/2014/main" id="{C5136D7D-BE53-447E-9509-C9763C5BA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6268" y="4691970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>
                <a:latin typeface="Times New Roman" panose="02020603050405020304" pitchFamily="18" charset="0"/>
              </a:rPr>
              <a:t>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0863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60" y="2676640"/>
            <a:ext cx="2962794" cy="328748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807" y="459581"/>
            <a:ext cx="1796760" cy="566896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25" y="893876"/>
            <a:ext cx="5621928" cy="10311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4037" name="Rectangle 6"/>
          <p:cNvSpPr>
            <a:spLocks noGrp="1" noChangeArrowheads="1"/>
          </p:cNvSpPr>
          <p:nvPr>
            <p:ph sz="half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Access Results file:</a:t>
            </a:r>
          </a:p>
          <a:p>
            <a:pPr lvl="1" eaLnBrk="1" hangingPunct="1">
              <a:buFontTx/>
              <a:buAutoNum type="alphaLcPeriod"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Under the </a:t>
            </a:r>
            <a:r>
              <a:rPr lang="en-US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Analysis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tab, click </a:t>
            </a:r>
            <a:r>
              <a:rPr lang="en-US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Output2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in </a:t>
            </a:r>
            <a:r>
              <a:rPr lang="en-US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the Access Results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group.  </a:t>
            </a:r>
          </a:p>
          <a:p>
            <a:pPr lvl="1" eaLnBrk="1" hangingPunct="1">
              <a:buFontTx/>
              <a:buAutoNum type="alphaLcPeriod"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Click </a:t>
            </a:r>
            <a:r>
              <a:rPr lang="en-US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Select Results File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lvl="1" eaLnBrk="1" hangingPunct="1">
              <a:buFontTx/>
              <a:buAutoNum type="alphaLcPeriod"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Browse to the working directory and select </a:t>
            </a:r>
            <a:r>
              <a:rPr lang="en-US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vcct.op2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lvl="1" eaLnBrk="1" hangingPunct="1">
              <a:buFontTx/>
              <a:buAutoNum type="alphaLcPeriod"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Click </a:t>
            </a:r>
            <a:r>
              <a:rPr lang="en-US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OK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lvl="1" eaLnBrk="1" hangingPunct="1">
              <a:buFontTx/>
              <a:buAutoNum type="alphaLcPeriod"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Click </a:t>
            </a:r>
            <a:r>
              <a:rPr lang="en-US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Apply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4038" name="Rectangle 5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Step 11. Attach </a:t>
            </a:r>
            <a:r>
              <a:rPr lang="en-US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OP2 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Results File</a:t>
            </a:r>
          </a:p>
        </p:txBody>
      </p:sp>
      <p:sp>
        <p:nvSpPr>
          <p:cNvPr id="44039" name="Oval 8"/>
          <p:cNvSpPr>
            <a:spLocks noChangeArrowheads="1"/>
          </p:cNvSpPr>
          <p:nvPr/>
        </p:nvSpPr>
        <p:spPr bwMode="auto">
          <a:xfrm>
            <a:off x="8395872" y="5152108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44040" name="Oval 9"/>
          <p:cNvSpPr>
            <a:spLocks noChangeArrowheads="1"/>
          </p:cNvSpPr>
          <p:nvPr/>
        </p:nvSpPr>
        <p:spPr bwMode="auto">
          <a:xfrm>
            <a:off x="4428049" y="3294062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44041" name="Oval 10"/>
          <p:cNvSpPr>
            <a:spLocks noChangeArrowheads="1"/>
          </p:cNvSpPr>
          <p:nvPr/>
        </p:nvSpPr>
        <p:spPr bwMode="auto">
          <a:xfrm>
            <a:off x="6324311" y="5363246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44042" name="Oval 11"/>
          <p:cNvSpPr>
            <a:spLocks noChangeArrowheads="1"/>
          </p:cNvSpPr>
          <p:nvPr/>
        </p:nvSpPr>
        <p:spPr bwMode="auto">
          <a:xfrm>
            <a:off x="8109976" y="5782856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44044" name="Oval 7"/>
          <p:cNvSpPr>
            <a:spLocks noChangeArrowheads="1"/>
          </p:cNvSpPr>
          <p:nvPr/>
        </p:nvSpPr>
        <p:spPr bwMode="auto">
          <a:xfrm>
            <a:off x="3222734" y="1033773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902A87-363B-44BC-97D3-9ECE79181C3C}" type="slidenum">
              <a:rPr lang="en-IN" smtClean="0"/>
              <a:pPr>
                <a:defRPr/>
              </a:pPr>
              <a:t>23</a:t>
            </a:fld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662553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469" y="430265"/>
            <a:ext cx="1962614" cy="586570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6082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875" y="855862"/>
            <a:ext cx="4552950" cy="78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6083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7139" y="1054100"/>
            <a:ext cx="1774696" cy="49371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5246" y="1050925"/>
            <a:ext cx="1524358" cy="48768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6" name="Rectangle 6"/>
          <p:cNvSpPr>
            <a:spLocks noGrp="1" noChangeArrowheads="1"/>
          </p:cNvSpPr>
          <p:nvPr>
            <p:ph sz="half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Plot contact status:</a:t>
            </a:r>
          </a:p>
          <a:p>
            <a:pPr lvl="1" eaLnBrk="1" hangingPunct="1">
              <a:buFontTx/>
              <a:buAutoNum type="alphaLcPeriod"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Under the</a:t>
            </a:r>
            <a:r>
              <a:rPr lang="en-US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 Results 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tab, click on </a:t>
            </a:r>
            <a:r>
              <a:rPr lang="en-US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Fringe/Deformation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in the </a:t>
            </a:r>
            <a:r>
              <a:rPr lang="en-US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Quick Plot 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group. </a:t>
            </a:r>
          </a:p>
          <a:p>
            <a:pPr lvl="1" eaLnBrk="1" hangingPunct="1">
              <a:buFontTx/>
              <a:buAutoNum type="alphaLcPeriod"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Under </a:t>
            </a:r>
            <a:r>
              <a:rPr lang="en-US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Select Result Cases 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select </a:t>
            </a:r>
            <a:r>
              <a:rPr lang="en-US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all increments 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except </a:t>
            </a:r>
            <a:r>
              <a:rPr lang="en-US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SC0:, A1:Static Subcase.</a:t>
            </a:r>
          </a:p>
          <a:p>
            <a:pPr lvl="1" eaLnBrk="1" hangingPunct="1">
              <a:buFontTx/>
              <a:buAutoNum type="alphaLcPeriod"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Select </a:t>
            </a:r>
            <a:r>
              <a:rPr lang="en-US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Contact Status 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under </a:t>
            </a:r>
            <a:r>
              <a:rPr lang="en-US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Select Fringe Result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lvl="1" eaLnBrk="1" hangingPunct="1">
              <a:buFontTx/>
              <a:buAutoNum type="alphaLcPeriod"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Select </a:t>
            </a:r>
            <a:r>
              <a:rPr lang="en-US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Displacement Translational 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under </a:t>
            </a:r>
            <a:r>
              <a:rPr lang="en-US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Select Deformation Result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lvl="1" eaLnBrk="1" hangingPunct="1">
              <a:buFontTx/>
              <a:buAutoNum type="alphaLcPeriod"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Click </a:t>
            </a:r>
            <a:r>
              <a:rPr lang="en-US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Fringe Attributes 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icon.</a:t>
            </a:r>
          </a:p>
          <a:p>
            <a:pPr lvl="1" eaLnBrk="1" hangingPunct="1">
              <a:buFontTx/>
              <a:buAutoNum type="alphaLcPeriod"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Pull down</a:t>
            </a:r>
            <a:r>
              <a:rPr lang="en-US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 Element Edges 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for </a:t>
            </a:r>
            <a:r>
              <a:rPr lang="en-US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Display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lvl="1" eaLnBrk="1" hangingPunct="1">
              <a:buFontTx/>
              <a:buAutoNum type="alphaLcPeriod"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Click </a:t>
            </a:r>
            <a:r>
              <a:rPr lang="en-US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Deform Attributes 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icon.</a:t>
            </a:r>
          </a:p>
          <a:p>
            <a:pPr lvl="1" eaLnBrk="1" hangingPunct="1">
              <a:buFontTx/>
              <a:buAutoNum type="alphaLcPeriod"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Select </a:t>
            </a:r>
            <a:r>
              <a:rPr lang="en-US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True Scale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lvl="1" eaLnBrk="1" hangingPunct="1">
              <a:buFontTx/>
              <a:buAutoNum type="alphaLcPeriod"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Uncheck </a:t>
            </a:r>
            <a:r>
              <a:rPr lang="en-US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Show </a:t>
            </a:r>
            <a:r>
              <a:rPr lang="en-US" i="1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Undeformed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lvl="1" eaLnBrk="1" hangingPunct="1">
              <a:buFontTx/>
              <a:buAutoNum type="alphaLcPeriod"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Click</a:t>
            </a:r>
            <a:r>
              <a:rPr lang="en-US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 Apply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6087" name="Rectangle 5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Step 12. Plot Contact Status</a:t>
            </a:r>
          </a:p>
        </p:txBody>
      </p:sp>
      <p:sp>
        <p:nvSpPr>
          <p:cNvPr id="46088" name="Oval 7"/>
          <p:cNvSpPr>
            <a:spLocks noChangeArrowheads="1"/>
          </p:cNvSpPr>
          <p:nvPr/>
        </p:nvSpPr>
        <p:spPr bwMode="auto">
          <a:xfrm>
            <a:off x="8146207" y="3481388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46089" name="Oval 8"/>
          <p:cNvSpPr>
            <a:spLocks noChangeArrowheads="1"/>
          </p:cNvSpPr>
          <p:nvPr/>
        </p:nvSpPr>
        <p:spPr bwMode="auto">
          <a:xfrm>
            <a:off x="8363808" y="5063516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46090" name="Oval 9"/>
          <p:cNvSpPr>
            <a:spLocks noChangeArrowheads="1"/>
          </p:cNvSpPr>
          <p:nvPr/>
        </p:nvSpPr>
        <p:spPr bwMode="auto">
          <a:xfrm>
            <a:off x="7630270" y="1365250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46091" name="Oval 11"/>
          <p:cNvSpPr>
            <a:spLocks noChangeArrowheads="1"/>
          </p:cNvSpPr>
          <p:nvPr/>
        </p:nvSpPr>
        <p:spPr bwMode="auto">
          <a:xfrm>
            <a:off x="5597245" y="3664744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46092" name="Oval 31"/>
          <p:cNvSpPr>
            <a:spLocks noChangeArrowheads="1"/>
          </p:cNvSpPr>
          <p:nvPr/>
        </p:nvSpPr>
        <p:spPr bwMode="auto">
          <a:xfrm>
            <a:off x="6130109" y="1520587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g</a:t>
            </a:r>
          </a:p>
        </p:txBody>
      </p:sp>
      <p:sp>
        <p:nvSpPr>
          <p:cNvPr id="46093" name="Oval 34"/>
          <p:cNvSpPr>
            <a:spLocks noChangeArrowheads="1"/>
          </p:cNvSpPr>
          <p:nvPr/>
        </p:nvSpPr>
        <p:spPr bwMode="auto">
          <a:xfrm>
            <a:off x="8252570" y="2278063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46094" name="Oval 31"/>
          <p:cNvSpPr>
            <a:spLocks noChangeArrowheads="1"/>
          </p:cNvSpPr>
          <p:nvPr/>
        </p:nvSpPr>
        <p:spPr bwMode="auto">
          <a:xfrm>
            <a:off x="4465637" y="3217862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46095" name="Oval 31"/>
          <p:cNvSpPr>
            <a:spLocks noChangeArrowheads="1"/>
          </p:cNvSpPr>
          <p:nvPr/>
        </p:nvSpPr>
        <p:spPr bwMode="auto">
          <a:xfrm>
            <a:off x="4154487" y="3770312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46096" name="Oval 31"/>
          <p:cNvSpPr>
            <a:spLocks noChangeArrowheads="1"/>
          </p:cNvSpPr>
          <p:nvPr/>
        </p:nvSpPr>
        <p:spPr bwMode="auto">
          <a:xfrm>
            <a:off x="3798888" y="5503863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>
                <a:latin typeface="Times New Roman" panose="02020603050405020304" pitchFamily="18" charset="0"/>
              </a:rPr>
              <a:t>j</a:t>
            </a:r>
          </a:p>
        </p:txBody>
      </p:sp>
      <p:sp>
        <p:nvSpPr>
          <p:cNvPr id="46098" name="Oval 18"/>
          <p:cNvSpPr>
            <a:spLocks noChangeArrowheads="1"/>
          </p:cNvSpPr>
          <p:nvPr/>
        </p:nvSpPr>
        <p:spPr bwMode="auto">
          <a:xfrm>
            <a:off x="192088" y="998538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902A87-363B-44BC-97D3-9ECE79181C3C}" type="slidenum">
              <a:rPr lang="en-IN" smtClean="0"/>
              <a:pPr>
                <a:defRPr/>
              </a:pPr>
              <a:t>24</a:t>
            </a:fld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171324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Step 12. Plot Contact Status (Cont.)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69" y="1822058"/>
            <a:ext cx="8081023" cy="3442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dist="107950" dir="2700000" algn="ctr" rotWithShape="0">
              <a:srgbClr val="000000"/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902A87-363B-44BC-97D3-9ECE79181C3C}" type="slidenum">
              <a:rPr lang="en-IN" smtClean="0"/>
              <a:pPr>
                <a:defRPr/>
              </a:pPr>
              <a:t>25</a:t>
            </a:fld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09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25025" y="1959429"/>
            <a:ext cx="1853480" cy="4354309"/>
          </a:xfrm>
        </p:spPr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Plot contact status (cont.):</a:t>
            </a:r>
          </a:p>
          <a:p>
            <a:pPr lvl="1"/>
            <a:r>
              <a:rPr lang="en-US" dirty="0"/>
              <a:t>Under the </a:t>
            </a:r>
            <a:r>
              <a:rPr lang="en-US" i="1" dirty="0"/>
              <a:t>Results</a:t>
            </a:r>
            <a:r>
              <a:rPr lang="en-US" dirty="0"/>
              <a:t> tab, click </a:t>
            </a:r>
            <a:r>
              <a:rPr lang="en-US" b="1" dirty="0"/>
              <a:t>Fringe/Deformation</a:t>
            </a:r>
            <a:r>
              <a:rPr lang="en-US" dirty="0"/>
              <a:t> in the </a:t>
            </a:r>
            <a:r>
              <a:rPr lang="en-US" i="1" dirty="0"/>
              <a:t>Quick Plot </a:t>
            </a:r>
            <a:r>
              <a:rPr lang="en-US" dirty="0"/>
              <a:t>group.</a:t>
            </a:r>
          </a:p>
          <a:p>
            <a:pPr lvl="1"/>
            <a:r>
              <a:rPr lang="en-US" dirty="0"/>
              <a:t>Select the last result case (Time = 1) under </a:t>
            </a:r>
            <a:r>
              <a:rPr lang="en-US" i="1" dirty="0"/>
              <a:t>Select Result Case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Select </a:t>
            </a:r>
            <a:r>
              <a:rPr lang="en-US" b="1" dirty="0"/>
              <a:t>Contact Status </a:t>
            </a:r>
            <a:r>
              <a:rPr lang="en-US" dirty="0"/>
              <a:t>under </a:t>
            </a:r>
            <a:r>
              <a:rPr lang="en-US" i="1" dirty="0"/>
              <a:t>Select Fringe Result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Select </a:t>
            </a:r>
            <a:r>
              <a:rPr lang="en-US" b="1" dirty="0"/>
              <a:t>Displacements, Translational </a:t>
            </a:r>
            <a:r>
              <a:rPr lang="en-US" dirty="0"/>
              <a:t>under </a:t>
            </a:r>
            <a:r>
              <a:rPr lang="en-US" i="1" dirty="0"/>
              <a:t>Select Deformation Result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Click </a:t>
            </a:r>
            <a:r>
              <a:rPr lang="en-US" b="1" dirty="0"/>
              <a:t>Apply</a:t>
            </a:r>
            <a:r>
              <a:rPr lang="en-US" dirty="0"/>
              <a:t>.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Step 12. Plot Contact Status (Cont.)</a:t>
            </a:r>
          </a:p>
        </p:txBody>
      </p:sp>
      <p:pic>
        <p:nvPicPr>
          <p:cNvPr id="4813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713" y="931784"/>
            <a:ext cx="5070475" cy="87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813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0092" y="558800"/>
            <a:ext cx="1833803" cy="54117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34"/>
          <p:cNvSpPr>
            <a:spLocks noChangeArrowheads="1"/>
          </p:cNvSpPr>
          <p:nvPr/>
        </p:nvSpPr>
        <p:spPr bwMode="auto">
          <a:xfrm>
            <a:off x="976914" y="1043720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1" name="Oval 34"/>
          <p:cNvSpPr>
            <a:spLocks noChangeArrowheads="1"/>
          </p:cNvSpPr>
          <p:nvPr/>
        </p:nvSpPr>
        <p:spPr bwMode="auto">
          <a:xfrm>
            <a:off x="7835900" y="2623817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2" name="Oval 34"/>
          <p:cNvSpPr>
            <a:spLocks noChangeArrowheads="1"/>
          </p:cNvSpPr>
          <p:nvPr/>
        </p:nvSpPr>
        <p:spPr bwMode="auto">
          <a:xfrm>
            <a:off x="7528710" y="3429000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3" name="Oval 34"/>
          <p:cNvSpPr>
            <a:spLocks noChangeArrowheads="1"/>
          </p:cNvSpPr>
          <p:nvPr/>
        </p:nvSpPr>
        <p:spPr bwMode="auto">
          <a:xfrm>
            <a:off x="8048625" y="4798921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14" name="Oval 34"/>
          <p:cNvSpPr>
            <a:spLocks noChangeArrowheads="1"/>
          </p:cNvSpPr>
          <p:nvPr/>
        </p:nvSpPr>
        <p:spPr bwMode="auto">
          <a:xfrm>
            <a:off x="7818372" y="5632456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672" y="2842269"/>
            <a:ext cx="4250110" cy="262292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dist="107950" dir="2700000" algn="ctr" rotWithShape="0">
              <a:srgbClr val="000000"/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902A87-363B-44BC-97D3-9ECE79181C3C}" type="slidenum">
              <a:rPr lang="en-IN" smtClean="0"/>
              <a:pPr>
                <a:defRPr/>
              </a:pPr>
              <a:t>26</a:t>
            </a:fld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056300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12. Plot Contact Status (Cont.)</a:t>
            </a:r>
            <a:endParaRPr lang="en-US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92521" y="1321827"/>
            <a:ext cx="7907338" cy="4109570"/>
            <a:chOff x="273050" y="1195502"/>
            <a:chExt cx="8553450" cy="4562244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3050" y="1195502"/>
              <a:ext cx="8553450" cy="4562244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950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358775" y="1462088"/>
              <a:ext cx="3079750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8" name="AutoShape 24"/>
          <p:cNvSpPr>
            <a:spLocks noChangeArrowheads="1"/>
          </p:cNvSpPr>
          <p:nvPr/>
        </p:nvSpPr>
        <p:spPr bwMode="auto">
          <a:xfrm>
            <a:off x="2050733" y="5887501"/>
            <a:ext cx="5042535" cy="340519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2700">
            <a:solidFill>
              <a:srgbClr val="000099"/>
            </a:solidFill>
            <a:round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  <a:spcAft>
                <a:spcPct val="10000"/>
              </a:spcAft>
              <a:buClr>
                <a:srgbClr val="FF0000"/>
              </a:buClr>
              <a:buSzPct val="90000"/>
              <a:buFont typeface="Arial" panose="020B0604020202020204" pitchFamily="34" charset="0"/>
              <a:buNone/>
            </a:pPr>
            <a:r>
              <a:rPr lang="en-US" altLang="en-US" sz="1400" dirty="0"/>
              <a:t>If interested, you can plot VCCT Crack Growth Release Rate.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011E24-FCAC-4B21-B654-3ED14CB226A4}" type="slidenum">
              <a:rPr lang="en-IN" smtClean="0"/>
              <a:pPr>
                <a:defRPr/>
              </a:pPr>
              <a:t>27</a:t>
            </a:fld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5943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Set up model to graph the load-deflection curve:</a:t>
            </a:r>
          </a:p>
          <a:p>
            <a:pPr lvl="1"/>
            <a:r>
              <a:rPr lang="en-US" dirty="0"/>
              <a:t>Click </a:t>
            </a:r>
            <a:r>
              <a:rPr lang="en-US" b="1" dirty="0"/>
              <a:t>Reset Graphics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Under the </a:t>
            </a:r>
            <a:r>
              <a:rPr lang="en-US" i="1" dirty="0"/>
              <a:t>Home</a:t>
            </a:r>
            <a:r>
              <a:rPr lang="en-US" dirty="0"/>
              <a:t> tab, click </a:t>
            </a:r>
            <a:r>
              <a:rPr lang="en-US" b="1" dirty="0"/>
              <a:t>Smooth shaded </a:t>
            </a:r>
            <a:r>
              <a:rPr lang="en-US" dirty="0"/>
              <a:t>in the </a:t>
            </a:r>
            <a:r>
              <a:rPr lang="en-US" i="1" dirty="0"/>
              <a:t>Display</a:t>
            </a:r>
            <a:r>
              <a:rPr lang="en-US" dirty="0"/>
              <a:t> group.</a:t>
            </a:r>
          </a:p>
          <a:p>
            <a:pPr lvl="1"/>
            <a:r>
              <a:rPr lang="en-US" dirty="0"/>
              <a:t>Zoom into the left edge of the plates.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Step 13. Graph Load-Deflection Curve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45" y="749914"/>
            <a:ext cx="1683037" cy="1145399"/>
          </a:xfrm>
          <a:prstGeom prst="rect">
            <a:avLst/>
          </a:prstGeom>
        </p:spPr>
      </p:pic>
      <p:sp>
        <p:nvSpPr>
          <p:cNvPr id="6" name="Oval 34"/>
          <p:cNvSpPr>
            <a:spLocks noChangeArrowheads="1"/>
          </p:cNvSpPr>
          <p:nvPr/>
        </p:nvSpPr>
        <p:spPr bwMode="auto">
          <a:xfrm>
            <a:off x="1098155" y="1490580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237" y="2108721"/>
            <a:ext cx="1221024" cy="857143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9" name="Oval 34"/>
          <p:cNvSpPr>
            <a:spLocks noChangeArrowheads="1"/>
          </p:cNvSpPr>
          <p:nvPr/>
        </p:nvSpPr>
        <p:spPr bwMode="auto">
          <a:xfrm>
            <a:off x="4376236" y="2083560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b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609" y="3297427"/>
            <a:ext cx="4270159" cy="283383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dist="107950" dir="2700000" algn="ctr" rotWithShape="0">
              <a:srgbClr val="000000"/>
            </a:outerShdw>
          </a:effectLst>
        </p:spPr>
      </p:pic>
      <p:sp>
        <p:nvSpPr>
          <p:cNvPr id="11" name="Oval 34"/>
          <p:cNvSpPr>
            <a:spLocks noChangeArrowheads="1"/>
          </p:cNvSpPr>
          <p:nvPr/>
        </p:nvSpPr>
        <p:spPr bwMode="auto">
          <a:xfrm>
            <a:off x="3569897" y="3719591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902A87-363B-44BC-97D3-9ECE79181C3C}" type="slidenum">
              <a:rPr lang="en-IN" smtClean="0"/>
              <a:pPr>
                <a:defRPr/>
              </a:pPr>
              <a:t>28</a:t>
            </a:fld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87656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3666" y="950913"/>
            <a:ext cx="1658492" cy="50752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79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693" y="817563"/>
            <a:ext cx="5263864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50180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6241" y="1830388"/>
            <a:ext cx="2019806" cy="423703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Clr>
                <a:srgbClr val="FF0000"/>
              </a:buClr>
              <a:buSzPct val="115000"/>
            </a:pP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Graph the load-deflection curve:</a:t>
            </a:r>
          </a:p>
          <a:p>
            <a:pPr lvl="1" eaLnBrk="1" hangingPunct="1">
              <a:spcBef>
                <a:spcPts val="413"/>
              </a:spcBef>
              <a:buClr>
                <a:srgbClr val="C00000"/>
              </a:buClr>
              <a:buFontTx/>
              <a:buAutoNum type="alphaLcPeriod"/>
            </a:pP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Under the </a:t>
            </a:r>
            <a:r>
              <a:rPr lang="en-US" i="1" dirty="0">
                <a:solidFill>
                  <a:srgbClr val="000000"/>
                </a:solidFill>
                <a:cs typeface="Arial" panose="020B0604020202020204" pitchFamily="34" charset="0"/>
              </a:rPr>
              <a:t>Results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tab, click </a:t>
            </a:r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Graph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from </a:t>
            </a:r>
            <a:r>
              <a:rPr lang="en-US" i="1" dirty="0">
                <a:solidFill>
                  <a:srgbClr val="000000"/>
                </a:solidFill>
                <a:cs typeface="Arial" panose="020B0604020202020204" pitchFamily="34" charset="0"/>
              </a:rPr>
              <a:t>the Result Plots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group. </a:t>
            </a:r>
          </a:p>
          <a:p>
            <a:pPr lvl="1" eaLnBrk="1" hangingPunct="1">
              <a:spcBef>
                <a:spcPts val="413"/>
              </a:spcBef>
              <a:buClr>
                <a:srgbClr val="C00000"/>
              </a:buClr>
              <a:buFontTx/>
              <a:buAutoNum type="alphaLcPeriod"/>
            </a:pP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Under the </a:t>
            </a:r>
            <a:r>
              <a:rPr lang="en-US" i="1" dirty="0">
                <a:solidFill>
                  <a:srgbClr val="000000"/>
                </a:solidFill>
                <a:cs typeface="Arial" panose="020B0604020202020204" pitchFamily="34" charset="0"/>
              </a:rPr>
              <a:t>Select Result Cases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select all the increments except </a:t>
            </a:r>
            <a:r>
              <a:rPr lang="en-US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SC0:, A1:Static Subcase.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 lvl="1" eaLnBrk="1" hangingPunct="1">
              <a:spcBef>
                <a:spcPts val="413"/>
              </a:spcBef>
              <a:buClr>
                <a:srgbClr val="C00000"/>
              </a:buClr>
              <a:buFontTx/>
              <a:buAutoNum type="alphaLcPeriod"/>
            </a:pP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Select </a:t>
            </a:r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Constraint Forces, Translational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under </a:t>
            </a:r>
            <a:r>
              <a:rPr lang="en-US" i="1" dirty="0">
                <a:solidFill>
                  <a:srgbClr val="000000"/>
                </a:solidFill>
                <a:cs typeface="Arial" panose="020B0604020202020204" pitchFamily="34" charset="0"/>
              </a:rPr>
              <a:t>Select Y Result.</a:t>
            </a:r>
          </a:p>
          <a:p>
            <a:pPr lvl="1" eaLnBrk="1" hangingPunct="1">
              <a:spcBef>
                <a:spcPts val="413"/>
              </a:spcBef>
              <a:buClr>
                <a:srgbClr val="C00000"/>
              </a:buClr>
              <a:buFontTx/>
              <a:buAutoNum type="alphaLcPeriod"/>
            </a:pP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Pull down </a:t>
            </a:r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Z Component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for </a:t>
            </a:r>
            <a:r>
              <a:rPr lang="en-US" i="1" dirty="0">
                <a:solidFill>
                  <a:srgbClr val="000000"/>
                </a:solidFill>
                <a:cs typeface="Arial" panose="020B0604020202020204" pitchFamily="34" charset="0"/>
              </a:rPr>
              <a:t>Quantity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pPr lvl="1" eaLnBrk="1" hangingPunct="1">
              <a:spcBef>
                <a:spcPts val="413"/>
              </a:spcBef>
              <a:buClr>
                <a:srgbClr val="C00000"/>
              </a:buClr>
              <a:buFontTx/>
              <a:buAutoNum type="alphaLcPeriod"/>
            </a:pP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Pull down </a:t>
            </a:r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Result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for </a:t>
            </a:r>
            <a:r>
              <a:rPr lang="en-US" i="1" dirty="0">
                <a:solidFill>
                  <a:srgbClr val="000000"/>
                </a:solidFill>
                <a:cs typeface="Arial" panose="020B0604020202020204" pitchFamily="34" charset="0"/>
              </a:rPr>
              <a:t>X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pPr lvl="1" eaLnBrk="1" hangingPunct="1">
              <a:spcBef>
                <a:spcPts val="413"/>
              </a:spcBef>
              <a:buClr>
                <a:srgbClr val="C00000"/>
              </a:buClr>
              <a:buFontTx/>
              <a:buAutoNum type="alphaLcPeriod"/>
            </a:pP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Click </a:t>
            </a:r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Select X Result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pPr lvl="1" eaLnBrk="1" hangingPunct="1">
              <a:spcBef>
                <a:spcPts val="413"/>
              </a:spcBef>
              <a:buClr>
                <a:srgbClr val="C00000"/>
              </a:buClr>
              <a:buFontTx/>
              <a:buAutoNum type="alphaLcPeriod"/>
            </a:pP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Select </a:t>
            </a:r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Displacements, Translational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under </a:t>
            </a:r>
            <a:r>
              <a:rPr lang="en-US" i="1" dirty="0">
                <a:solidFill>
                  <a:srgbClr val="000000"/>
                </a:solidFill>
                <a:cs typeface="Arial" panose="020B0604020202020204" pitchFamily="34" charset="0"/>
              </a:rPr>
              <a:t>Select X Result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pPr lvl="1" eaLnBrk="1" hangingPunct="1">
              <a:spcBef>
                <a:spcPts val="413"/>
              </a:spcBef>
              <a:buClr>
                <a:srgbClr val="C00000"/>
              </a:buClr>
              <a:buFontTx/>
              <a:buAutoNum type="alphaLcPeriod"/>
            </a:pP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Pull down </a:t>
            </a:r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Z Component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for</a:t>
            </a:r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000000"/>
                </a:solidFill>
                <a:cs typeface="Arial" panose="020B0604020202020204" pitchFamily="34" charset="0"/>
              </a:rPr>
              <a:t>Quantity.</a:t>
            </a:r>
          </a:p>
          <a:p>
            <a:pPr lvl="1" eaLnBrk="1" hangingPunct="1">
              <a:spcBef>
                <a:spcPts val="413"/>
              </a:spcBef>
              <a:buClr>
                <a:srgbClr val="C00000"/>
              </a:buClr>
              <a:buFontTx/>
              <a:buAutoNum type="alphaLcPeriod"/>
            </a:pP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Click </a:t>
            </a:r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OK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50182" name="Rectangle 5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Step 13. Graph Load-Deflection Curve (Cont.)</a:t>
            </a:r>
          </a:p>
        </p:txBody>
      </p:sp>
      <p:sp>
        <p:nvSpPr>
          <p:cNvPr id="50183" name="Oval 7"/>
          <p:cNvSpPr>
            <a:spLocks noChangeArrowheads="1"/>
          </p:cNvSpPr>
          <p:nvPr/>
        </p:nvSpPr>
        <p:spPr bwMode="auto">
          <a:xfrm>
            <a:off x="8321675" y="4810919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50184" name="Oval 8"/>
          <p:cNvSpPr>
            <a:spLocks noChangeArrowheads="1"/>
          </p:cNvSpPr>
          <p:nvPr/>
        </p:nvSpPr>
        <p:spPr bwMode="auto">
          <a:xfrm>
            <a:off x="7749913" y="5033963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50185" name="Oval 9"/>
          <p:cNvSpPr>
            <a:spLocks noChangeArrowheads="1"/>
          </p:cNvSpPr>
          <p:nvPr/>
        </p:nvSpPr>
        <p:spPr bwMode="auto">
          <a:xfrm>
            <a:off x="6267886" y="2707481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g</a:t>
            </a:r>
          </a:p>
        </p:txBody>
      </p:sp>
      <p:sp>
        <p:nvSpPr>
          <p:cNvPr id="50188" name="Oval 21"/>
          <p:cNvSpPr>
            <a:spLocks noChangeArrowheads="1"/>
          </p:cNvSpPr>
          <p:nvPr/>
        </p:nvSpPr>
        <p:spPr bwMode="auto">
          <a:xfrm>
            <a:off x="8269412" y="2601912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50190" name="Oval 34"/>
          <p:cNvSpPr>
            <a:spLocks noChangeArrowheads="1"/>
          </p:cNvSpPr>
          <p:nvPr/>
        </p:nvSpPr>
        <p:spPr bwMode="auto">
          <a:xfrm>
            <a:off x="8428038" y="4031014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50193" name="Oval 18"/>
          <p:cNvSpPr>
            <a:spLocks noChangeArrowheads="1"/>
          </p:cNvSpPr>
          <p:nvPr/>
        </p:nvSpPr>
        <p:spPr bwMode="auto">
          <a:xfrm>
            <a:off x="4534411" y="845344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50194" name="Oval 9"/>
          <p:cNvSpPr>
            <a:spLocks noChangeArrowheads="1"/>
          </p:cNvSpPr>
          <p:nvPr/>
        </p:nvSpPr>
        <p:spPr bwMode="auto">
          <a:xfrm>
            <a:off x="6197783" y="5245100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50195" name="Oval 9"/>
          <p:cNvSpPr>
            <a:spLocks noChangeArrowheads="1"/>
          </p:cNvSpPr>
          <p:nvPr/>
        </p:nvSpPr>
        <p:spPr bwMode="auto">
          <a:xfrm>
            <a:off x="6510338" y="5645150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 err="1">
                <a:latin typeface="Times New Roman" panose="02020603050405020304" pitchFamily="18" charset="0"/>
              </a:rPr>
              <a:t>i</a:t>
            </a:r>
            <a:endParaRPr lang="en-US" sz="1400" dirty="0">
              <a:latin typeface="Times New Roman" panose="02020603050405020304" pitchFamily="18" charset="0"/>
            </a:endParaRPr>
          </a:p>
        </p:txBody>
      </p:sp>
      <p:sp>
        <p:nvSpPr>
          <p:cNvPr id="22" name="Oval 8"/>
          <p:cNvSpPr>
            <a:spLocks noChangeArrowheads="1"/>
          </p:cNvSpPr>
          <p:nvPr/>
        </p:nvSpPr>
        <p:spPr bwMode="auto">
          <a:xfrm>
            <a:off x="8478885" y="5245101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902A87-363B-44BC-97D3-9ECE79181C3C}" type="slidenum">
              <a:rPr lang="en-IN" smtClean="0"/>
              <a:pPr>
                <a:defRPr/>
              </a:pPr>
              <a:t>29</a:t>
            </a:fld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572717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4"/>
          <p:cNvSpPr>
            <a:spLocks noGrp="1"/>
          </p:cNvSpPr>
          <p:nvPr>
            <p:ph sz="half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ea typeface="ＭＳ Ｐゴシック" panose="020B0600070205080204" pitchFamily="34" charset="-128"/>
                <a:cs typeface="Arial" panose="020B0604020202020204" pitchFamily="34" charset="0"/>
              </a:rPr>
              <a:t>Problem Description</a:t>
            </a:r>
          </a:p>
          <a:p>
            <a:pPr lvl="1" eaLnBrk="1" hangingPunct="1">
              <a:buFontTx/>
              <a:buChar char="–"/>
            </a:pPr>
            <a:r>
              <a:rPr lang="en-US">
                <a:ea typeface="ＭＳ Ｐゴシック" panose="020B0600070205080204" pitchFamily="34" charset="-128"/>
                <a:cs typeface="Arial" panose="020B0604020202020204" pitchFamily="34" charset="0"/>
              </a:rPr>
              <a:t>Two composite cantilever beams are glued together with initial crack.</a:t>
            </a:r>
          </a:p>
          <a:p>
            <a:pPr lvl="1" eaLnBrk="1" hangingPunct="1">
              <a:buFontTx/>
              <a:buChar char="–"/>
            </a:pPr>
            <a:r>
              <a:rPr lang="en-US">
                <a:ea typeface="ＭＳ Ｐゴシック" panose="020B0600070205080204" pitchFamily="34" charset="-128"/>
                <a:cs typeface="Arial" panose="020B0604020202020204" pitchFamily="34" charset="0"/>
              </a:rPr>
              <a:t>One end of the beams is fixed and the other is forced to separate.</a:t>
            </a:r>
          </a:p>
          <a:p>
            <a:pPr lvl="1" eaLnBrk="1" hangingPunct="1">
              <a:buFontTx/>
              <a:buChar char="–"/>
            </a:pPr>
            <a:r>
              <a:rPr lang="en-US">
                <a:ea typeface="ＭＳ Ｐゴシック" panose="020B0600070205080204" pitchFamily="34" charset="-128"/>
                <a:cs typeface="Arial" panose="020B0604020202020204" pitchFamily="34" charset="0"/>
              </a:rPr>
              <a:t>This is a Mode I crack propagation, fracture toughness is set to 1.2.</a:t>
            </a:r>
          </a:p>
          <a:p>
            <a:pPr eaLnBrk="1" hangingPunct="1"/>
            <a:endParaRPr lang="en-US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endParaRPr lang="en-US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2311400"/>
            <a:ext cx="6592888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1392238" y="4224338"/>
            <a:ext cx="503237" cy="1587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1443038" y="4973638"/>
            <a:ext cx="388937" cy="1587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4151313" y="4387850"/>
            <a:ext cx="917575" cy="301625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4775200" y="4103688"/>
            <a:ext cx="1476375" cy="757237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V="1">
            <a:off x="5653087" y="4252913"/>
            <a:ext cx="1057275" cy="152400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6146800" y="3660775"/>
            <a:ext cx="1330325" cy="1095375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90" name="TextBox 22"/>
          <p:cNvSpPr txBox="1">
            <a:spLocks noChangeArrowheads="1"/>
          </p:cNvSpPr>
          <p:nvPr/>
        </p:nvSpPr>
        <p:spPr bwMode="auto">
          <a:xfrm>
            <a:off x="1258888" y="3562350"/>
            <a:ext cx="804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Open</a:t>
            </a:r>
          </a:p>
        </p:txBody>
      </p:sp>
      <p:sp>
        <p:nvSpPr>
          <p:cNvPr id="20491" name="TextBox 23"/>
          <p:cNvSpPr txBox="1">
            <a:spLocks noChangeArrowheads="1"/>
          </p:cNvSpPr>
          <p:nvPr/>
        </p:nvSpPr>
        <p:spPr bwMode="auto">
          <a:xfrm>
            <a:off x="3535363" y="4967288"/>
            <a:ext cx="1728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Crack Front</a:t>
            </a:r>
          </a:p>
        </p:txBody>
      </p:sp>
      <p:sp>
        <p:nvSpPr>
          <p:cNvPr id="20492" name="TextBox 24"/>
          <p:cNvSpPr txBox="1">
            <a:spLocks noChangeArrowheads="1"/>
          </p:cNvSpPr>
          <p:nvPr/>
        </p:nvSpPr>
        <p:spPr bwMode="auto">
          <a:xfrm>
            <a:off x="5381625" y="4849813"/>
            <a:ext cx="1968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Glued Contact</a:t>
            </a:r>
          </a:p>
        </p:txBody>
      </p:sp>
      <p:cxnSp>
        <p:nvCxnSpPr>
          <p:cNvPr id="29" name="Straight Connector 28"/>
          <p:cNvCxnSpPr/>
          <p:nvPr/>
        </p:nvCxnSpPr>
        <p:spPr>
          <a:xfrm rot="16200000" flipV="1">
            <a:off x="7358856" y="3491707"/>
            <a:ext cx="296863" cy="6350"/>
          </a:xfrm>
          <a:prstGeom prst="line">
            <a:avLst/>
          </a:prstGeom>
          <a:ln w="254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035800" y="3157538"/>
            <a:ext cx="468313" cy="198437"/>
          </a:xfrm>
          <a:prstGeom prst="line">
            <a:avLst/>
          </a:prstGeom>
          <a:ln w="254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95" name="TextBox 33"/>
          <p:cNvSpPr txBox="1">
            <a:spLocks noChangeArrowheads="1"/>
          </p:cNvSpPr>
          <p:nvPr/>
        </p:nvSpPr>
        <p:spPr bwMode="auto">
          <a:xfrm>
            <a:off x="6967538" y="2747963"/>
            <a:ext cx="866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Fixed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ADABB5-F59E-49EF-8105-FDA74FDBD3CB}" type="slidenum">
              <a:rPr lang="en-IN" smtClean="0"/>
              <a:pPr>
                <a:defRPr/>
              </a:pPr>
              <a:t>3</a:t>
            </a:fld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176114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25025" y="1296649"/>
            <a:ext cx="2551258" cy="5017089"/>
          </a:xfrm>
        </p:spPr>
        <p:txBody>
          <a:bodyPr/>
          <a:lstStyle/>
          <a:p>
            <a:pPr eaLnBrk="1" hangingPunct="1">
              <a:spcBef>
                <a:spcPts val="413"/>
              </a:spcBef>
              <a:buClr>
                <a:srgbClr val="C00000"/>
              </a:buClr>
            </a:pP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Graph the load-deflection curve (cont.):</a:t>
            </a:r>
          </a:p>
          <a:p>
            <a:pPr lvl="1" eaLnBrk="1" hangingPunct="1">
              <a:spcBef>
                <a:spcPts val="413"/>
              </a:spcBef>
              <a:buClr>
                <a:srgbClr val="C00000"/>
              </a:buClr>
              <a:buFontTx/>
              <a:buAutoNum type="alphaLcPeriod"/>
            </a:pP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Click the </a:t>
            </a:r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Target Entities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icon.</a:t>
            </a:r>
          </a:p>
          <a:p>
            <a:pPr lvl="1" eaLnBrk="1" hangingPunct="1">
              <a:spcBef>
                <a:spcPts val="413"/>
              </a:spcBef>
              <a:buClr>
                <a:srgbClr val="C00000"/>
              </a:buClr>
              <a:buFontTx/>
              <a:buAutoNum type="alphaLcPeriod"/>
            </a:pP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For </a:t>
            </a:r>
            <a:r>
              <a:rPr lang="en-US" i="1" dirty="0">
                <a:solidFill>
                  <a:srgbClr val="000000"/>
                </a:solidFill>
                <a:cs typeface="Arial" panose="020B0604020202020204" pitchFamily="34" charset="0"/>
              </a:rPr>
              <a:t>Target Entity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select </a:t>
            </a:r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Nodes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pPr lvl="1" eaLnBrk="1" hangingPunct="1">
              <a:spcBef>
                <a:spcPts val="413"/>
              </a:spcBef>
              <a:buClr>
                <a:srgbClr val="C00000"/>
              </a:buClr>
              <a:buFontTx/>
              <a:buAutoNum type="alphaLcPeriod"/>
            </a:pP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Select the Node highlighted in the image or enter </a:t>
            </a:r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Node 4599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in the </a:t>
            </a:r>
            <a:r>
              <a:rPr lang="en-US" i="1" dirty="0">
                <a:solidFill>
                  <a:srgbClr val="000000"/>
                </a:solidFill>
                <a:cs typeface="Arial" panose="020B0604020202020204" pitchFamily="34" charset="0"/>
              </a:rPr>
              <a:t>Select Nodes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box.</a:t>
            </a:r>
            <a:endParaRPr lang="en-US" i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 eaLnBrk="1" hangingPunct="1">
              <a:spcBef>
                <a:spcPts val="413"/>
              </a:spcBef>
              <a:buClr>
                <a:srgbClr val="C00000"/>
              </a:buClr>
              <a:buFontTx/>
              <a:buAutoNum type="alphaLcPeriod"/>
            </a:pP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Click </a:t>
            </a:r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Apply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Step 13. Graph Load-Deflection Curve (Cont.)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55" y="3438174"/>
            <a:ext cx="3659615" cy="270659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dist="107950" dir="2700000" algn="ctr" rotWithShape="0">
              <a:srgbClr val="000000"/>
            </a:outerShdw>
          </a:effectLst>
        </p:spPr>
      </p:pic>
      <p:pic>
        <p:nvPicPr>
          <p:cNvPr id="5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0995" y="1069528"/>
            <a:ext cx="1658492" cy="50752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18"/>
          <p:cNvSpPr>
            <a:spLocks noChangeArrowheads="1"/>
          </p:cNvSpPr>
          <p:nvPr/>
        </p:nvSpPr>
        <p:spPr bwMode="auto">
          <a:xfrm>
            <a:off x="7667075" y="1748291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7" name="Rectangle 6"/>
          <p:cNvSpPr/>
          <p:nvPr/>
        </p:nvSpPr>
        <p:spPr>
          <a:xfrm>
            <a:off x="7399106" y="1853860"/>
            <a:ext cx="267969" cy="29453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361" y="1794343"/>
            <a:ext cx="2218463" cy="3269313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9" name="Oval 18"/>
          <p:cNvSpPr>
            <a:spLocks noChangeArrowheads="1"/>
          </p:cNvSpPr>
          <p:nvPr/>
        </p:nvSpPr>
        <p:spPr bwMode="auto">
          <a:xfrm>
            <a:off x="5377192" y="4007308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0" name="Oval 18"/>
          <p:cNvSpPr>
            <a:spLocks noChangeArrowheads="1"/>
          </p:cNvSpPr>
          <p:nvPr/>
        </p:nvSpPr>
        <p:spPr bwMode="auto">
          <a:xfrm>
            <a:off x="1700654" y="4381633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1" name="Oval 18"/>
          <p:cNvSpPr>
            <a:spLocks noChangeArrowheads="1"/>
          </p:cNvSpPr>
          <p:nvPr/>
        </p:nvSpPr>
        <p:spPr bwMode="auto">
          <a:xfrm>
            <a:off x="7667075" y="5780365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12" name="Oval 11"/>
          <p:cNvSpPr/>
          <p:nvPr/>
        </p:nvSpPr>
        <p:spPr>
          <a:xfrm>
            <a:off x="1439397" y="4656175"/>
            <a:ext cx="261257" cy="270587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902A87-363B-44BC-97D3-9ECE79181C3C}" type="slidenum">
              <a:rPr lang="en-IN" smtClean="0"/>
              <a:pPr>
                <a:defRPr/>
              </a:pPr>
              <a:t>30</a:t>
            </a:fld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3330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596" y="1843541"/>
            <a:ext cx="6930149" cy="382929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dist="107950" dir="2700000" algn="ctr" rotWithShape="0">
              <a:srgbClr val="000000"/>
            </a:outerShdw>
          </a:effectLst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Step 13. Graph Load-Deflection Curve (Cont.)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011E24-FCAC-4B21-B654-3ED14CB226A4}" type="slidenum">
              <a:rPr lang="en-IN" smtClean="0"/>
              <a:pPr>
                <a:defRPr/>
              </a:pPr>
              <a:t>31</a:t>
            </a:fld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581540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347472" indent="-347472" eaLnBrk="1" hangingPunct="1">
              <a:buFont typeface="Arial" pitchFamily="34" charset="0"/>
              <a:buChar char="•"/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Suggested Exercise Steps</a:t>
            </a:r>
          </a:p>
          <a:p>
            <a:pPr marL="868680" indent="-457200" eaLnBrk="1" hangingPunct="1">
              <a:spcBef>
                <a:spcPts val="413"/>
              </a:spcBef>
              <a:buClrTx/>
              <a:buFont typeface="+mj-lt"/>
              <a:buAutoNum type="arabicPeriod"/>
              <a:defRPr/>
            </a:pPr>
            <a:r>
              <a:rPr lang="en-US" sz="1800" b="0" dirty="0">
                <a:ea typeface="ＭＳ Ｐゴシック" pitchFamily="34" charset="-128"/>
                <a:cs typeface="Arial" pitchFamily="34" charset="0"/>
              </a:rPr>
              <a:t>Create a new database.</a:t>
            </a:r>
          </a:p>
          <a:p>
            <a:pPr marL="868680" indent="-457200" eaLnBrk="1" hangingPunct="1">
              <a:spcBef>
                <a:spcPts val="413"/>
              </a:spcBef>
              <a:buClrTx/>
              <a:buFont typeface="+mj-lt"/>
              <a:buAutoNum type="arabicPeriod"/>
              <a:defRPr/>
            </a:pPr>
            <a:r>
              <a:rPr lang="en-US" sz="1800" b="0" dirty="0">
                <a:ea typeface="ＭＳ Ｐゴシック" pitchFamily="34" charset="-128"/>
                <a:cs typeface="Arial" pitchFamily="34" charset="0"/>
              </a:rPr>
              <a:t>Play session file “</a:t>
            </a:r>
            <a:r>
              <a:rPr lang="en-US" b="1" dirty="0" err="1"/>
              <a:t>build_dcb_vcct.ses</a:t>
            </a:r>
            <a:r>
              <a:rPr lang="en-US" b="0" dirty="0"/>
              <a:t>.”</a:t>
            </a:r>
            <a:endParaRPr lang="en-US" sz="1800" b="0" dirty="0">
              <a:ea typeface="ＭＳ Ｐゴシック" pitchFamily="34" charset="-128"/>
              <a:cs typeface="Arial" pitchFamily="34" charset="0"/>
            </a:endParaRPr>
          </a:p>
          <a:p>
            <a:pPr marL="868680" indent="-457200" eaLnBrk="1" hangingPunct="1">
              <a:spcBef>
                <a:spcPts val="413"/>
              </a:spcBef>
              <a:buClrTx/>
              <a:buFont typeface="+mj-lt"/>
              <a:buAutoNum type="arabicPeriod"/>
              <a:defRPr/>
            </a:pPr>
            <a:r>
              <a:rPr lang="en-US" sz="1800" b="0" dirty="0">
                <a:ea typeface="ＭＳ Ｐゴシック" pitchFamily="34" charset="-128"/>
                <a:cs typeface="Arial" pitchFamily="34" charset="0"/>
              </a:rPr>
              <a:t>Review the model boundary conditions.</a:t>
            </a:r>
          </a:p>
          <a:p>
            <a:pPr marL="868680" indent="-457200" eaLnBrk="1" hangingPunct="1">
              <a:spcBef>
                <a:spcPts val="413"/>
              </a:spcBef>
              <a:buClrTx/>
              <a:buFont typeface="+mj-lt"/>
              <a:buAutoNum type="arabicPeriod"/>
              <a:defRPr/>
            </a:pPr>
            <a:r>
              <a:rPr lang="en-US" sz="1800" b="0" dirty="0">
                <a:ea typeface="ＭＳ Ｐゴシック" pitchFamily="34" charset="-128"/>
                <a:cs typeface="Arial" pitchFamily="34" charset="0"/>
              </a:rPr>
              <a:t>Review the contact bodies in the model.</a:t>
            </a:r>
          </a:p>
          <a:p>
            <a:pPr marL="868680" indent="-457200" eaLnBrk="1" hangingPunct="1">
              <a:spcBef>
                <a:spcPts val="413"/>
              </a:spcBef>
              <a:buClrTx/>
              <a:buFont typeface="+mj-lt"/>
              <a:buAutoNum type="arabicPeriod"/>
              <a:defRPr/>
            </a:pPr>
            <a:r>
              <a:rPr lang="en-US" sz="1800" b="0" dirty="0">
                <a:ea typeface="ＭＳ Ｐゴシック" pitchFamily="34" charset="-128"/>
                <a:cs typeface="Arial" pitchFamily="34" charset="0"/>
              </a:rPr>
              <a:t>Review the model material and layup.</a:t>
            </a:r>
          </a:p>
          <a:p>
            <a:pPr marL="868680" indent="-457200" eaLnBrk="1" hangingPunct="1">
              <a:spcBef>
                <a:spcPts val="413"/>
              </a:spcBef>
              <a:buClrTx/>
              <a:buFont typeface="+mj-lt"/>
              <a:buAutoNum type="arabicPeriod"/>
              <a:defRPr/>
            </a:pPr>
            <a:r>
              <a:rPr lang="en-US" sz="1800" b="0" dirty="0">
                <a:ea typeface="ＭＳ Ｐゴシック" pitchFamily="34" charset="-128"/>
                <a:cs typeface="Arial" pitchFamily="34" charset="0"/>
              </a:rPr>
              <a:t>Create the contact pairs.</a:t>
            </a:r>
          </a:p>
          <a:p>
            <a:pPr marL="1211580" lvl="1" indent="-457200" eaLnBrk="1" hangingPunct="1">
              <a:spcBef>
                <a:spcPts val="41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ea typeface="ＭＳ Ｐゴシック" pitchFamily="34" charset="-128"/>
                <a:cs typeface="Arial" pitchFamily="34" charset="0"/>
              </a:rPr>
              <a:t>Check Glued Contact</a:t>
            </a:r>
          </a:p>
          <a:p>
            <a:pPr marL="1211580" lvl="1" indent="-457200" eaLnBrk="1" hangingPunct="1">
              <a:spcBef>
                <a:spcPts val="41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ea typeface="ＭＳ Ｐゴシック" pitchFamily="34" charset="-128"/>
                <a:cs typeface="Arial" pitchFamily="34" charset="0"/>
              </a:rPr>
              <a:t>Master = </a:t>
            </a:r>
            <a:r>
              <a:rPr lang="en-US" sz="1600" b="1" dirty="0" err="1">
                <a:ea typeface="ＭＳ Ｐゴシック" pitchFamily="34" charset="-128"/>
                <a:cs typeface="Arial" pitchFamily="34" charset="0"/>
              </a:rPr>
              <a:t>bottom_region</a:t>
            </a:r>
            <a:endParaRPr lang="en-US" sz="1600" b="1" dirty="0">
              <a:ea typeface="ＭＳ Ｐゴシック" pitchFamily="34" charset="-128"/>
              <a:cs typeface="Arial" pitchFamily="34" charset="0"/>
            </a:endParaRPr>
          </a:p>
          <a:p>
            <a:pPr marL="1211580" lvl="1" indent="-457200" eaLnBrk="1" hangingPunct="1">
              <a:spcBef>
                <a:spcPts val="41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ea typeface="ＭＳ Ｐゴシック" pitchFamily="34" charset="-128"/>
                <a:cs typeface="Arial" pitchFamily="34" charset="0"/>
              </a:rPr>
              <a:t>Slave = </a:t>
            </a:r>
            <a:r>
              <a:rPr lang="en-US" sz="1600" b="1" dirty="0" err="1">
                <a:ea typeface="ＭＳ Ｐゴシック" pitchFamily="34" charset="-128"/>
                <a:cs typeface="Arial" pitchFamily="34" charset="0"/>
              </a:rPr>
              <a:t>top_region</a:t>
            </a:r>
            <a:endParaRPr lang="en-US" sz="1600" b="1" dirty="0">
              <a:ea typeface="ＭＳ Ｐゴシック" pitchFamily="34" charset="-128"/>
              <a:cs typeface="Arial" pitchFamily="34" charset="0"/>
            </a:endParaRPr>
          </a:p>
          <a:p>
            <a:pPr marL="868680" indent="-457200" eaLnBrk="1" hangingPunct="1">
              <a:spcBef>
                <a:spcPts val="413"/>
              </a:spcBef>
              <a:buClrTx/>
              <a:buFont typeface="+mj-lt"/>
              <a:buAutoNum type="arabicPeriod"/>
              <a:defRPr/>
            </a:pPr>
            <a:r>
              <a:rPr lang="en-US" sz="1800" b="0" dirty="0">
                <a:ea typeface="ＭＳ Ｐゴシック" pitchFamily="34" charset="-128"/>
                <a:cs typeface="Arial" pitchFamily="34" charset="0"/>
              </a:rPr>
              <a:t>Post a new group “</a:t>
            </a:r>
            <a:r>
              <a:rPr lang="en-US" sz="1800" dirty="0" err="1">
                <a:ea typeface="ＭＳ Ｐゴシック" pitchFamily="34" charset="-128"/>
                <a:cs typeface="Arial" pitchFamily="34" charset="0"/>
              </a:rPr>
              <a:t>top_contact</a:t>
            </a:r>
            <a:r>
              <a:rPr lang="en-US" sz="1800" b="0" dirty="0">
                <a:ea typeface="ＭＳ Ｐゴシック" pitchFamily="34" charset="-128"/>
                <a:cs typeface="Arial" pitchFamily="34" charset="0"/>
              </a:rPr>
              <a:t>.”</a:t>
            </a:r>
          </a:p>
          <a:p>
            <a:pPr marL="868680" indent="-457200" eaLnBrk="1" hangingPunct="1">
              <a:spcBef>
                <a:spcPts val="413"/>
              </a:spcBef>
              <a:buClrTx/>
              <a:buFont typeface="+mj-lt"/>
              <a:buAutoNum type="arabicPeriod"/>
              <a:defRPr/>
            </a:pPr>
            <a:r>
              <a:rPr lang="en-US" sz="1800" b="0" dirty="0">
                <a:ea typeface="ＭＳ Ｐゴシック" pitchFamily="34" charset="-128"/>
                <a:cs typeface="Arial" pitchFamily="34" charset="0"/>
              </a:rPr>
              <a:t>Define crack front and setup VCCT parameters.</a:t>
            </a:r>
          </a:p>
          <a:p>
            <a:pPr marL="1211580" lvl="1" indent="-457200" eaLnBrk="1" hangingPunct="1">
              <a:spcBef>
                <a:spcPts val="41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ea typeface="ＭＳ Ｐゴシック" pitchFamily="34" charset="-128"/>
                <a:cs typeface="Arial" pitchFamily="34" charset="0"/>
              </a:rPr>
              <a:t>Change Crack Propagation to Direct</a:t>
            </a:r>
          </a:p>
          <a:p>
            <a:pPr marL="1211580" lvl="1" indent="-457200" eaLnBrk="1" hangingPunct="1">
              <a:spcBef>
                <a:spcPts val="41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ea typeface="ＭＳ Ｐゴシック" pitchFamily="34" charset="-128"/>
                <a:cs typeface="Arial" pitchFamily="34" charset="0"/>
              </a:rPr>
              <a:t>Enter </a:t>
            </a:r>
            <a:r>
              <a:rPr lang="en-US" sz="1600" b="1" dirty="0">
                <a:ea typeface="ＭＳ Ｐゴシック" pitchFamily="34" charset="-128"/>
                <a:cs typeface="Arial" pitchFamily="34" charset="0"/>
              </a:rPr>
              <a:t>1.2</a:t>
            </a:r>
            <a:r>
              <a:rPr lang="en-US" sz="1600" b="0" dirty="0">
                <a:ea typeface="ＭＳ Ｐゴシック" pitchFamily="34" charset="-128"/>
                <a:cs typeface="Arial" pitchFamily="34" charset="0"/>
              </a:rPr>
              <a:t> for C.G Increment Size</a:t>
            </a:r>
          </a:p>
          <a:p>
            <a:pPr marL="1211580" lvl="1" indent="-457200" eaLnBrk="1" hangingPunct="1">
              <a:spcBef>
                <a:spcPts val="41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ea typeface="ＭＳ Ｐゴシック" pitchFamily="34" charset="-128"/>
                <a:cs typeface="Arial" pitchFamily="34" charset="0"/>
              </a:rPr>
              <a:t>Select bottom left edge nodes of the plate</a:t>
            </a:r>
          </a:p>
          <a:p>
            <a:pPr marL="1211580" lvl="1" indent="-457200" eaLnBrk="1" hangingPunct="1">
              <a:spcBef>
                <a:spcPts val="41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ea typeface="ＭＳ Ｐゴシック" pitchFamily="34" charset="-128"/>
                <a:cs typeface="Arial" pitchFamily="34" charset="0"/>
              </a:rPr>
              <a:t>Post entire model</a:t>
            </a:r>
          </a:p>
          <a:p>
            <a:pPr marL="868680" indent="-457200" eaLnBrk="1" hangingPunct="1">
              <a:spcBef>
                <a:spcPts val="413"/>
              </a:spcBef>
              <a:buClrTx/>
              <a:buFont typeface="+mj-lt"/>
              <a:buAutoNum type="arabicPeriod"/>
              <a:defRPr/>
            </a:pPr>
            <a:r>
              <a:rPr lang="en-US" sz="1800" b="0" dirty="0">
                <a:ea typeface="ＭＳ Ｐゴシック" pitchFamily="34" charset="-128"/>
                <a:cs typeface="Arial" pitchFamily="34" charset="0"/>
              </a:rPr>
              <a:t>Set up and run an implicit nonlinear solution type. Turn off permanent gluing. Use Adaptive for Increment Type. Select Default subcase. Output Nonlinear Stresses and Contact Results.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1EB17-A66B-4E5E-9157-3B037537E93F}" type="slidenum">
              <a:rPr lang="en-IN" smtClean="0"/>
              <a:pPr>
                <a:defRPr/>
              </a:pPr>
              <a:t>4</a:t>
            </a:fld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863590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Suggested Exercise Steps (Cont.)</a:t>
            </a:r>
          </a:p>
          <a:p>
            <a:pPr marL="868680" indent="-457200" eaLnBrk="1" hangingPunct="1">
              <a:spcBef>
                <a:spcPts val="413"/>
              </a:spcBef>
              <a:buClrTx/>
              <a:buFont typeface="+mj-lt"/>
              <a:buAutoNum type="arabicPeriod" startAt="10"/>
              <a:defRPr/>
            </a:pPr>
            <a:r>
              <a:rPr lang="en-US" sz="1800" b="0" dirty="0">
                <a:ea typeface="ＭＳ Ｐゴシック" pitchFamily="34" charset="-128"/>
                <a:cs typeface="Arial" pitchFamily="34" charset="0"/>
              </a:rPr>
              <a:t>Review the </a:t>
            </a:r>
            <a:r>
              <a:rPr lang="en-US" sz="1800" b="0" dirty="0" err="1">
                <a:ea typeface="ＭＳ Ｐゴシック" pitchFamily="34" charset="-128"/>
                <a:cs typeface="Arial" pitchFamily="34" charset="0"/>
              </a:rPr>
              <a:t>sts</a:t>
            </a:r>
            <a:r>
              <a:rPr lang="en-US" sz="1800" b="0" dirty="0">
                <a:ea typeface="ＭＳ Ｐゴシック" pitchFamily="34" charset="-128"/>
                <a:cs typeface="Arial" pitchFamily="34" charset="0"/>
              </a:rPr>
              <a:t> file.</a:t>
            </a:r>
          </a:p>
          <a:p>
            <a:pPr marL="868680" indent="-457200" eaLnBrk="1" hangingPunct="1">
              <a:spcBef>
                <a:spcPts val="413"/>
              </a:spcBef>
              <a:buClrTx/>
              <a:buFont typeface="+mj-lt"/>
              <a:buAutoNum type="arabicPeriod" startAt="10"/>
              <a:defRPr/>
            </a:pPr>
            <a:r>
              <a:rPr lang="en-US" sz="1800" b="0" dirty="0">
                <a:ea typeface="ＭＳ Ｐゴシック" pitchFamily="34" charset="-128"/>
                <a:cs typeface="Arial" pitchFamily="34" charset="0"/>
              </a:rPr>
              <a:t>Attach </a:t>
            </a:r>
            <a:r>
              <a:rPr lang="en-US" sz="1800" b="0" dirty="0" smtClean="0">
                <a:ea typeface="ＭＳ Ｐゴシック" pitchFamily="34" charset="-128"/>
                <a:cs typeface="Arial" pitchFamily="34" charset="0"/>
              </a:rPr>
              <a:t>OP2 </a:t>
            </a:r>
            <a:r>
              <a:rPr lang="en-US" sz="1800" b="0" dirty="0">
                <a:ea typeface="ＭＳ Ｐゴシック" pitchFamily="34" charset="-128"/>
                <a:cs typeface="Arial" pitchFamily="34" charset="0"/>
              </a:rPr>
              <a:t>results file.</a:t>
            </a:r>
          </a:p>
          <a:p>
            <a:pPr marL="868680" indent="-457200" eaLnBrk="1" hangingPunct="1">
              <a:spcBef>
                <a:spcPts val="413"/>
              </a:spcBef>
              <a:buClrTx/>
              <a:buFont typeface="+mj-lt"/>
              <a:buAutoNum type="arabicPeriod" startAt="10"/>
              <a:defRPr/>
            </a:pPr>
            <a:r>
              <a:rPr lang="en-US" sz="1800" b="0" dirty="0">
                <a:ea typeface="ＭＳ Ｐゴシック" pitchFamily="34" charset="-128"/>
                <a:cs typeface="Arial" pitchFamily="34" charset="0"/>
              </a:rPr>
              <a:t>Plot contact status superimposed on the deformed shape for all nonlinear subcases. Use True Scale for the deformation.</a:t>
            </a:r>
          </a:p>
          <a:p>
            <a:pPr marL="868680" indent="-457200" eaLnBrk="1" hangingPunct="1">
              <a:spcBef>
                <a:spcPts val="413"/>
              </a:spcBef>
              <a:buClrTx/>
              <a:buFont typeface="+mj-lt"/>
              <a:buAutoNum type="arabicPeriod" startAt="10"/>
              <a:defRPr/>
            </a:pPr>
            <a:r>
              <a:rPr lang="en-US" sz="1800" b="0" dirty="0">
                <a:ea typeface="ＭＳ Ｐゴシック" pitchFamily="34" charset="-128"/>
                <a:cs typeface="Arial" pitchFamily="34" charset="0"/>
              </a:rPr>
              <a:t>Graph load vs. z-deflection for the node where the upward enforced displacement is applied.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1EB17-A66B-4E5E-9157-3B037537E93F}" type="slidenum">
              <a:rPr lang="en-IN" smtClean="0"/>
              <a:pPr>
                <a:defRPr/>
              </a:pPr>
              <a:t>5</a:t>
            </a:fld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9758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Create a new database called </a:t>
            </a:r>
            <a:r>
              <a:rPr lang="en-US" b="1" dirty="0"/>
              <a:t>VCCT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Under the </a:t>
            </a:r>
            <a:r>
              <a:rPr lang="en-US" i="1" dirty="0"/>
              <a:t>Home</a:t>
            </a:r>
            <a:r>
              <a:rPr lang="en-US" dirty="0"/>
              <a:t> tab, click </a:t>
            </a:r>
            <a:r>
              <a:rPr lang="en-US" b="1" dirty="0"/>
              <a:t>New</a:t>
            </a:r>
            <a:r>
              <a:rPr lang="en-US" dirty="0"/>
              <a:t> in the </a:t>
            </a:r>
            <a:r>
              <a:rPr lang="en-US" i="1" dirty="0"/>
              <a:t>Defaults</a:t>
            </a:r>
            <a:r>
              <a:rPr lang="en-US" dirty="0"/>
              <a:t> group.</a:t>
            </a:r>
          </a:p>
          <a:p>
            <a:pPr lvl="1"/>
            <a:r>
              <a:rPr lang="en-US" dirty="0"/>
              <a:t>Enter </a:t>
            </a:r>
            <a:r>
              <a:rPr lang="en-US" b="1" dirty="0"/>
              <a:t>VCCT</a:t>
            </a:r>
            <a:r>
              <a:rPr lang="en-US" dirty="0"/>
              <a:t> as the </a:t>
            </a:r>
            <a:r>
              <a:rPr lang="en-US" i="1" dirty="0"/>
              <a:t>File name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Click </a:t>
            </a:r>
            <a:r>
              <a:rPr lang="en-US" b="1" dirty="0"/>
              <a:t>OK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Select analysis type as </a:t>
            </a:r>
            <a:r>
              <a:rPr lang="en-US" b="1" dirty="0"/>
              <a:t>Implicit Nonlinear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click </a:t>
            </a:r>
            <a:r>
              <a:rPr lang="en-US" b="1" dirty="0">
                <a:ea typeface="ＭＳ Ｐゴシック" panose="020B0600070205080204" pitchFamily="34" charset="-128"/>
              </a:rPr>
              <a:t>OK</a:t>
            </a:r>
            <a:r>
              <a:rPr lang="en-US" dirty="0">
                <a:ea typeface="ＭＳ Ｐゴシック" panose="020B0600070205080204" pitchFamily="34" charset="-128"/>
              </a:rPr>
              <a:t>.</a:t>
            </a:r>
            <a:endParaRPr lang="en-US" noProof="1">
              <a:ea typeface="ＭＳ Ｐゴシック" panose="020B0600070205080204" pitchFamily="34" charset="-128"/>
            </a:endParaRP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1. Create a New Database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5" y="872835"/>
            <a:ext cx="3380693" cy="876233"/>
          </a:xfrm>
          <a:prstGeom prst="rect">
            <a:avLst/>
          </a:prstGeom>
        </p:spPr>
      </p:pic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746089" y="1004773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670" y="1892934"/>
            <a:ext cx="2942900" cy="4139046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4120778" y="5385835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b</a:t>
            </a:r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4761" y="1892934"/>
            <a:ext cx="2633938" cy="413904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7470495" y="4983960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5654336" y="5385835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902A87-363B-44BC-97D3-9ECE79181C3C}" type="slidenum">
              <a:rPr lang="en-IN" smtClean="0"/>
              <a:pPr>
                <a:defRPr/>
              </a:pPr>
              <a:t>6</a:t>
            </a:fld>
            <a:endParaRPr lang="en-IN" dirty="0"/>
          </a:p>
        </p:txBody>
      </p:sp>
      <p:sp>
        <p:nvSpPr>
          <p:cNvPr id="13" name="Oval 7">
            <a:extLst>
              <a:ext uri="{FF2B5EF4-FFF2-40B4-BE49-F238E27FC236}">
                <a16:creationId xmlns:a16="http://schemas.microsoft.com/office/drawing/2014/main" id="{A9843338-4CB9-476A-ABB5-14BED8CDE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7894" y="5491404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2302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527" y="3461306"/>
            <a:ext cx="2451036" cy="312247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158" y="874084"/>
            <a:ext cx="4285714" cy="18327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816" y="1073270"/>
            <a:ext cx="1303434" cy="233346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2582157"/>
            <a:ext cx="984616" cy="457143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Play session file:</a:t>
            </a:r>
          </a:p>
          <a:p>
            <a:pPr lvl="1"/>
            <a:r>
              <a:rPr lang="en-US" dirty="0"/>
              <a:t>Pull down </a:t>
            </a:r>
            <a:r>
              <a:rPr lang="en-US" b="1" dirty="0"/>
              <a:t>File</a:t>
            </a:r>
            <a:r>
              <a:rPr lang="en-US" dirty="0"/>
              <a:t> &gt; </a:t>
            </a:r>
            <a:r>
              <a:rPr lang="en-US" b="1" dirty="0"/>
              <a:t>Session</a:t>
            </a:r>
            <a:r>
              <a:rPr lang="en-US" dirty="0"/>
              <a:t> &gt; </a:t>
            </a:r>
            <a:r>
              <a:rPr lang="en-US" b="1" dirty="0"/>
              <a:t>Play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Select </a:t>
            </a:r>
            <a:r>
              <a:rPr lang="en-US" b="1" dirty="0" err="1"/>
              <a:t>build_dcb_vcct.ses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Click </a:t>
            </a:r>
            <a:r>
              <a:rPr lang="en-US" b="1" dirty="0"/>
              <a:t>Apply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2. Play Session File</a:t>
            </a: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5414651" y="2597300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7016121" y="4328521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8318716" y="5932330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902A87-363B-44BC-97D3-9ECE79181C3C}" type="slidenum">
              <a:rPr lang="en-IN" smtClean="0"/>
              <a:pPr>
                <a:defRPr/>
              </a:pPr>
              <a:t>7</a:t>
            </a:fld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1547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425" y="2767908"/>
            <a:ext cx="2076190" cy="199339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13" y="756315"/>
            <a:ext cx="7400000" cy="1085869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4579" name="Content Placeholder 6"/>
          <p:cNvSpPr>
            <a:spLocks noGrp="1"/>
          </p:cNvSpPr>
          <p:nvPr>
            <p:ph sz="half" idx="1"/>
          </p:nvPr>
        </p:nvSpPr>
        <p:spPr bwMode="auto">
          <a:xfrm>
            <a:off x="425025" y="1959429"/>
            <a:ext cx="2551258" cy="16515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buFont typeface="+mj-lt"/>
              <a:buNone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To review the model boundary conditions:</a:t>
            </a:r>
          </a:p>
          <a:p>
            <a:pPr lvl="1" eaLnBrk="1" hangingPunct="1">
              <a:buFontTx/>
              <a:buAutoNum type="alphaLcPeriod"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Under the </a:t>
            </a:r>
            <a:r>
              <a:rPr lang="en-US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Home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tab, click </a:t>
            </a:r>
            <a:r>
              <a:rPr lang="en-US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Show/Hide Model Tree 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in the </a:t>
            </a:r>
            <a:r>
              <a:rPr lang="en-US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Model Tree 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group.</a:t>
            </a:r>
          </a:p>
          <a:p>
            <a:pPr lvl="1" eaLnBrk="1" hangingPunct="1">
              <a:buFontTx/>
              <a:buAutoNum type="alphaLcPeriod"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Expand </a:t>
            </a:r>
            <a:r>
              <a:rPr lang="en-US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LBCs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and check the box next to </a:t>
            </a:r>
            <a:r>
              <a:rPr lang="en-US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Displacements.</a:t>
            </a:r>
          </a:p>
          <a:p>
            <a:pPr lvl="1" eaLnBrk="1" hangingPunct="1">
              <a:buFontTx/>
              <a:buAutoNum type="alphaLcPeriod"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Observe the loads and boundary conditions.</a:t>
            </a:r>
          </a:p>
          <a:p>
            <a:pPr lvl="1" eaLnBrk="1" hangingPunct="1">
              <a:buFontTx/>
              <a:buAutoNum type="alphaLcPeriod"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Uncheck when done reviewing the boundary conditions.</a:t>
            </a:r>
          </a:p>
          <a:p>
            <a:pPr lvl="1" eaLnBrk="1" hangingPunct="1">
              <a:buFontTx/>
              <a:buAutoNum type="alphaLcPeriod"/>
            </a:pPr>
            <a:endParaRPr lang="en-US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Step 3. Review the Model Boundary Conditions</a:t>
            </a:r>
          </a:p>
        </p:txBody>
      </p:sp>
      <p:pic>
        <p:nvPicPr>
          <p:cNvPr id="245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4497050"/>
            <a:ext cx="5316537" cy="174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4583" name="Oval 7"/>
          <p:cNvSpPr>
            <a:spLocks noChangeArrowheads="1"/>
          </p:cNvSpPr>
          <p:nvPr/>
        </p:nvSpPr>
        <p:spPr bwMode="auto">
          <a:xfrm>
            <a:off x="7380135" y="831955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4585" name="Oval 7"/>
          <p:cNvSpPr>
            <a:spLocks noChangeArrowheads="1"/>
          </p:cNvSpPr>
          <p:nvPr/>
        </p:nvSpPr>
        <p:spPr bwMode="auto">
          <a:xfrm>
            <a:off x="2019300" y="4210765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7" name="Oval 7"/>
          <p:cNvSpPr>
            <a:spLocks noChangeArrowheads="1"/>
          </p:cNvSpPr>
          <p:nvPr/>
        </p:nvSpPr>
        <p:spPr bwMode="auto">
          <a:xfrm>
            <a:off x="8072890" y="3505379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902A87-363B-44BC-97D3-9ECE79181C3C}" type="slidenum">
              <a:rPr lang="en-IN" smtClean="0"/>
              <a:pPr>
                <a:defRPr/>
              </a:pPr>
              <a:t>8</a:t>
            </a:fld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3016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665" y="754293"/>
            <a:ext cx="5417093" cy="811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466" y="2434138"/>
            <a:ext cx="4787967" cy="248838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dist="107950" dir="2700000" algn="ctr" rotWithShape="0">
              <a:srgbClr val="000000"/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490" y="1578770"/>
            <a:ext cx="1308210" cy="419912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8196" name="Content Placeholder 6"/>
          <p:cNvSpPr>
            <a:spLocks noGrp="1"/>
          </p:cNvSpPr>
          <p:nvPr>
            <p:ph sz="half" idx="1"/>
          </p:nvPr>
        </p:nvSpPr>
        <p:spPr>
          <a:xfrm>
            <a:off x="425025" y="1959429"/>
            <a:ext cx="1610089" cy="4354309"/>
          </a:xfrm>
        </p:spPr>
        <p:txBody>
          <a:bodyPr/>
          <a:lstStyle/>
          <a:p>
            <a:pPr marL="0" lvl="1" indent="0" eaLnBrk="1" hangingPunct="1">
              <a:buFont typeface="+mj-lt"/>
              <a:buNone/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To review the contact bodies:</a:t>
            </a:r>
          </a:p>
          <a:p>
            <a:pPr lvl="1" eaLnBrk="1" hangingPunct="1">
              <a:buFontTx/>
              <a:buAutoNum type="alphaLcPeriod"/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Under the </a:t>
            </a:r>
            <a:r>
              <a:rPr lang="en-US" i="1" dirty="0">
                <a:ea typeface="ＭＳ Ｐゴシック" pitchFamily="34" charset="-128"/>
                <a:cs typeface="Arial" pitchFamily="34" charset="0"/>
              </a:rPr>
              <a:t>Load/BCs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 tab, click </a:t>
            </a:r>
            <a:r>
              <a:rPr lang="en-US" b="1" dirty="0">
                <a:ea typeface="ＭＳ Ｐゴシック" pitchFamily="34" charset="-128"/>
                <a:cs typeface="Arial" pitchFamily="34" charset="0"/>
              </a:rPr>
              <a:t>Color Code Bodies 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in the</a:t>
            </a:r>
            <a:r>
              <a:rPr lang="en-US" i="1" dirty="0">
                <a:ea typeface="ＭＳ Ｐゴシック" pitchFamily="34" charset="-128"/>
                <a:cs typeface="Arial" pitchFamily="34" charset="0"/>
              </a:rPr>
              <a:t> Contact Bodies 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group.</a:t>
            </a:r>
          </a:p>
          <a:p>
            <a:pPr lvl="1" eaLnBrk="1" hangingPunct="1">
              <a:buFontTx/>
              <a:buAutoNum type="alphaLcPeriod"/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Select both </a:t>
            </a:r>
            <a:r>
              <a:rPr lang="en-US" i="1" dirty="0">
                <a:ea typeface="ＭＳ Ｐゴシック" pitchFamily="34" charset="-128"/>
                <a:cs typeface="Arial" pitchFamily="34" charset="0"/>
              </a:rPr>
              <a:t>Existing Sets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. </a:t>
            </a:r>
          </a:p>
          <a:p>
            <a:pPr lvl="1" eaLnBrk="1" hangingPunct="1">
              <a:buFontTx/>
              <a:buAutoNum type="alphaLcPeriod"/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Click </a:t>
            </a:r>
            <a:r>
              <a:rPr lang="en-US" b="1" dirty="0">
                <a:ea typeface="ＭＳ Ｐゴシック" pitchFamily="34" charset="-128"/>
                <a:cs typeface="Arial" pitchFamily="34" charset="0"/>
              </a:rPr>
              <a:t>Apply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.</a:t>
            </a:r>
          </a:p>
          <a:p>
            <a:pPr lvl="1" eaLnBrk="1" hangingPunct="1">
              <a:buFontTx/>
              <a:buAutoNum type="alphaLcPeriod"/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Observe the contact bodies. </a:t>
            </a:r>
          </a:p>
          <a:p>
            <a:pPr lvl="1" eaLnBrk="1" hangingPunct="1">
              <a:buFontTx/>
              <a:buAutoNum type="alphaLcPeriod"/>
              <a:defRPr/>
            </a:pPr>
            <a:endParaRPr lang="en-US" dirty="0"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 typeface="Times" pitchFamily="-60" charset="0"/>
              <a:buNone/>
              <a:defRPr/>
            </a:pPr>
            <a:endParaRPr 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Step 4. Review the Contact Bodies in the Model</a:t>
            </a:r>
          </a:p>
        </p:txBody>
      </p:sp>
      <p:sp>
        <p:nvSpPr>
          <p:cNvPr id="26634" name="Oval 7"/>
          <p:cNvSpPr>
            <a:spLocks noChangeArrowheads="1"/>
          </p:cNvSpPr>
          <p:nvPr/>
        </p:nvSpPr>
        <p:spPr bwMode="auto">
          <a:xfrm>
            <a:off x="4626725" y="3061122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26635" name="Oval 7"/>
          <p:cNvSpPr>
            <a:spLocks noChangeArrowheads="1"/>
          </p:cNvSpPr>
          <p:nvPr/>
        </p:nvSpPr>
        <p:spPr bwMode="auto">
          <a:xfrm>
            <a:off x="4794250" y="910050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8063724" y="2723665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902A87-363B-44BC-97D3-9ECE79181C3C}" type="slidenum">
              <a:rPr lang="en-IN" smtClean="0"/>
              <a:pPr>
                <a:defRPr/>
              </a:pPr>
              <a:t>9</a:t>
            </a:fld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CFCDA0-F5E2-48A9-938E-F06D2315D1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547" y="4419931"/>
            <a:ext cx="1308210" cy="21904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Oval 7">
            <a:extLst>
              <a:ext uri="{FF2B5EF4-FFF2-40B4-BE49-F238E27FC236}">
                <a16:creationId xmlns:a16="http://schemas.microsoft.com/office/drawing/2014/main" id="{6E193605-41C1-430E-AE1D-07A08F0D9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8593" y="6361904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34183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WORKSHOP 6: VCCT – DOUBLE CANTILEVER BEAM"/>
  <p:tag name="GENSWF_ADVANCE_TIME" val="0.00"/>
  <p:tag name="ISPRING_SLIDE_INDENT_LEVEL" val="1"/>
  <p:tag name="ISPRING_CUSTOM_TIMING_USED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TEP 5. REVIEW THE MODEL MATERIAL"/>
  <p:tag name="GENSWF_ADVANCE_TIME" val="0.00"/>
  <p:tag name="ISPRING_SLIDE_INDENT_LEVEL" val="2"/>
  <p:tag name="ISPRING_CUSTOM_TIMING_USED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TEP 6. CREATE THE CONTACT PAIRS"/>
  <p:tag name="GENSWF_ADVANCE_TIME" val="0.00"/>
  <p:tag name="ISPRING_SLIDE_INDENT_LEVEL" val="2"/>
  <p:tag name="ISPRING_CUSTOM_TIMING_USED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TEP 6. CREATE THE CONTACT PAIRS (CONT.)"/>
  <p:tag name="GENSWF_ADVANCE_TIME" val="0.00"/>
  <p:tag name="ISPRING_SLIDE_INDENT_LEVEL" val="2"/>
  <p:tag name="ISPRING_CUSTOM_TIMING_USED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TEP 7. POST A NEW GROUP"/>
  <p:tag name="GENSWF_ADVANCE_TIME" val="0.00"/>
  <p:tag name="ISPRING_SLIDE_INDENT_LEVEL" val="2"/>
  <p:tag name="ISPRING_CUSTOM_TIMING_USED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TEP 8. DEFINE CRACK AND SETUP VCCT PARAMETERS"/>
  <p:tag name="GENSWF_ADVANCE_TIME" val="0.00"/>
  <p:tag name="ISPRING_SLIDE_INDENT_LEVEL" val="2"/>
  <p:tag name="ISPRING_CUSTOM_TIMING_USED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TEP 8. DEFINE CRACK AND SETUP VCCT PARAMETERS (CONT.)"/>
  <p:tag name="GENSWF_ADVANCE_TIME" val="0.00"/>
  <p:tag name="ISPRING_SLIDE_INDENT_LEVEL" val="2"/>
  <p:tag name="ISPRING_CUSTOM_TIMING_USED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TEP 8. DEFINE CRACK AND SETUP VCCT PARAMETERS (CONT.)"/>
  <p:tag name="GENSWF_ADVANCE_TIME" val="0.00"/>
  <p:tag name="ISPRING_SLIDE_INDENT_LEVEL" val="2"/>
  <p:tag name="ISPRING_CUSTOM_TIMING_USED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TEP 9. SET UP THE ANALYSIS JOB"/>
  <p:tag name="GENSWF_ADVANCE_TIME" val="0.00"/>
  <p:tag name="ISPRING_SLIDE_INDENT_LEVEL" val="2"/>
  <p:tag name="ISPRING_CUSTOM_TIMING_USED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TEP 9. SET UP THE ANALYSIS JOB (CONT.)"/>
  <p:tag name="GENSWF_ADVANCE_TIME" val="0.00"/>
  <p:tag name="ISPRING_SLIDE_INDENT_LEVEL" val="2"/>
  <p:tag name="ISPRING_CUSTOM_TIMING_USED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TEP 9. SET UP THE ANALYSIS JOB (CONT.)"/>
  <p:tag name="GENSWF_ADVANCE_TIME" val="0.00"/>
  <p:tag name="ISPRING_SLIDE_INDENT_LEVEL" val="2"/>
  <p:tag name="ISPRING_CUSTOM_TIMING_US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WORKSHOP OBJECTIVES"/>
  <p:tag name="GENSWF_ADVANCE_TIME" val="0.00"/>
  <p:tag name="ISPRING_SLIDE_INDENT_LEVEL" val="2"/>
  <p:tag name="ISPRING_CUSTOM_TIMING_USED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TEP 9. SET UP THE ANALYSIS JOB (CONT.)"/>
  <p:tag name="GENSWF_ADVANCE_TIME" val="0.00"/>
  <p:tag name="ISPRING_SLIDE_INDENT_LEVEL" val="2"/>
  <p:tag name="ISPRING_CUSTOM_TIMING_USED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TEP 9. SET UP THE ANALYSIS JOB (CONT.)"/>
  <p:tag name="GENSWF_ADVANCE_TIME" val="0.00"/>
  <p:tag name="ISPRING_SLIDE_INDENT_LEVEL" val="2"/>
  <p:tag name="ISPRING_CUSTOM_TIMING_USED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TEP 10. REVIEW THE STS FILE"/>
  <p:tag name="GENSWF_ADVANCE_TIME" val="0.00"/>
  <p:tag name="ISPRING_SLIDE_INDENT_LEVEL" val="2"/>
  <p:tag name="ISPRING_CUSTOM_TIMING_USED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TEP 11. ATTACH MASTER RESULTS FILE"/>
  <p:tag name="GENSWF_ADVANCE_TIME" val="0.00"/>
  <p:tag name="ISPRING_SLIDE_INDENT_LEVEL" val="2"/>
  <p:tag name="ISPRING_CUSTOM_TIMING_USED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TEP 12. PLOT CONTACT STATUS"/>
  <p:tag name="GENSWF_ADVANCE_TIME" val="0.00"/>
  <p:tag name="ISPRING_SLIDE_INDENT_LEVEL" val="2"/>
  <p:tag name="ISPRING_CUSTOM_TIMING_USED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TEP 12. PLOT CONTACT STATUS (CONT.)"/>
  <p:tag name="GENSWF_ADVANCE_TIME" val="0.00"/>
  <p:tag name="ISPRING_SLIDE_INDENT_LEVEL" val="2"/>
  <p:tag name="ISPRING_CUSTOM_TIMING_USED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TEP 12. PLOT CONTACT STATUS (CONT.)"/>
  <p:tag name="GENSWF_ADVANCE_TIME" val="0.00"/>
  <p:tag name="ISPRING_SLIDE_INDENT_LEVEL" val="2"/>
  <p:tag name="ISPRING_CUSTOM_TIMING_USED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TEP 12. PLOT CONTACT STATUS (CONT.)"/>
  <p:tag name="GENSWF_ADVANCE_TIME" val="0.00"/>
  <p:tag name="ISPRING_SLIDE_INDENT_LEVEL" val="2"/>
  <p:tag name="ISPRING_CUSTOM_TIMING_USED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TEP 13. GRAPH LOAD-DEFLECTION CURVE"/>
  <p:tag name="GENSWF_ADVANCE_TIME" val="0.00"/>
  <p:tag name="ISPRING_SLIDE_INDENT_LEVEL" val="2"/>
  <p:tag name="ISPRING_CUSTOM_TIMING_USED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TEP 13. GRAPH LOAD-DEFLECTION CURVE (CONT.)"/>
  <p:tag name="GENSWF_ADVANCE_TIME" val="0.00"/>
  <p:tag name="ISPRING_SLIDE_INDENT_LEVEL" val="2"/>
  <p:tag name="ISPRING_CUSTOM_TIMING_US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PROBLEM DESCRIPTION"/>
  <p:tag name="GENSWF_ADVANCE_TIME" val="0.00"/>
  <p:tag name="ISPRING_SLIDE_INDENT_LEVEL" val="2"/>
  <p:tag name="ISPRING_CUSTOM_TIMING_USED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TEP 13. GRAPH LOAD-DEFLECTION CURVE (CONT.)"/>
  <p:tag name="GENSWF_ADVANCE_TIME" val="0.00"/>
  <p:tag name="ISPRING_SLIDE_INDENT_LEVEL" val="2"/>
  <p:tag name="ISPRING_CUSTOM_TIMING_USED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TEP 13. GRAPH LOAD-DEFLECTION CURVE (CONT.)"/>
  <p:tag name="GENSWF_ADVANCE_TIME" val="0.00"/>
  <p:tag name="ISPRING_SLIDE_INDENT_LEVEL" val="2"/>
  <p:tag name="ISPRING_CUSTOM_TIMING_US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UGGESTED STEPS"/>
  <p:tag name="GENSWF_ADVANCE_TIME" val="0.00"/>
  <p:tag name="ISPRING_SLIDE_INDENT_LEVEL" val="2"/>
  <p:tag name="ISPRING_CUSTOM_TIMING_USE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UGGESTED STEPS (CONT.)"/>
  <p:tag name="GENSWF_ADVANCE_TIME" val="0.00"/>
  <p:tag name="ISPRING_SLIDE_INDENT_LEVEL" val="2"/>
  <p:tag name="ISPRING_CUSTOM_TIMING_USED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TEP 1. CREATE A NEW DATABASE"/>
  <p:tag name="GENSWF_ADVANCE_TIME" val="0.00"/>
  <p:tag name="ISPRING_SLIDE_INDENT_LEVEL" val="2"/>
  <p:tag name="ISPRING_CUSTOM_TIMING_USED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TEP 2. PLAY SESSION FILE"/>
  <p:tag name="GENSWF_ADVANCE_TIME" val="0.00"/>
  <p:tag name="ISPRING_SLIDE_INDENT_LEVEL" val="2"/>
  <p:tag name="ISPRING_CUSTOM_TIMING_USE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TEP 3. REVIEW THE MODEL BOUNDARY CONDITIONS"/>
  <p:tag name="GENSWF_ADVANCE_TIME" val="0.00"/>
  <p:tag name="ISPRING_SLIDE_INDENT_LEVEL" val="2"/>
  <p:tag name="ISPRING_CUSTOM_TIMING_USED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TEP 4. REVIEW THE CONTACT BODIES IN THE MODEL"/>
  <p:tag name="GENSWF_ADVANCE_TIME" val="0.00"/>
  <p:tag name="ISPRING_SLIDE_INDENT_LEVEL" val="2"/>
  <p:tag name="ISPRING_CUSTOM_TIMING_USED" val="0"/>
</p:tagLst>
</file>

<file path=ppt/theme/theme1.xml><?xml version="1.0" encoding="utf-8"?>
<a:theme xmlns:a="http://schemas.openxmlformats.org/drawingml/2006/main" name="4_Coursenotes_2015">
  <a:themeElements>
    <a:clrScheme name="MSC Software Color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0000"/>
      </a:accent1>
      <a:accent2>
        <a:srgbClr val="999999"/>
      </a:accent2>
      <a:accent3>
        <a:srgbClr val="FFB300"/>
      </a:accent3>
      <a:accent4>
        <a:srgbClr val="7FC31C"/>
      </a:accent4>
      <a:accent5>
        <a:srgbClr val="009DDC"/>
      </a:accent5>
      <a:accent6>
        <a:srgbClr val="FF5200"/>
      </a:accent6>
      <a:hlink>
        <a:srgbClr val="0070C0"/>
      </a:hlink>
      <a:folHlink>
        <a:srgbClr val="8B3D9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C00000"/>
          </a:solidFill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008_pp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0000"/>
        </a:accent1>
        <a:accent2>
          <a:srgbClr val="5F9215"/>
        </a:accent2>
        <a:accent3>
          <a:srgbClr val="FFFFFF"/>
        </a:accent3>
        <a:accent4>
          <a:srgbClr val="000000"/>
        </a:accent4>
        <a:accent5>
          <a:srgbClr val="DCAAAA"/>
        </a:accent5>
        <a:accent6>
          <a:srgbClr val="558412"/>
        </a:accent6>
        <a:hlink>
          <a:srgbClr val="0070C0"/>
        </a:hlink>
        <a:folHlink>
          <a:srgbClr val="E46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03EE634171DB43A94BD006B825CFCD" ma:contentTypeVersion="7" ma:contentTypeDescription="Create a new document." ma:contentTypeScope="" ma:versionID="6a88dc1554af709bbd6e6eb31e88654b">
  <xsd:schema xmlns:xsd="http://www.w3.org/2001/XMLSchema" xmlns:p="http://schemas.microsoft.com/office/2006/metadata/properties" targetNamespace="http://schemas.microsoft.com/office/2006/metadata/properties" ma:root="true" ma:fieldsID="415de42c02a711cb509e3be8f0c0790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5CBFEDAF-F18A-4A97-9225-CB062C9CEF04}">
  <ds:schemaRefs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dcmitype/"/>
    <ds:schemaRef ds:uri="http://purl.org/dc/terms/"/>
    <ds:schemaRef ds:uri="http://www.w3.org/XML/1998/namespa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9400E2C-BA73-449B-9A57-931653513EEC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D1A93F02-9059-4B39-9B01-B5FC6A04E4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Template_CourseNotes_2008</Template>
  <TotalTime>29578</TotalTime>
  <Words>1608</Words>
  <Application>Microsoft Office PowerPoint</Application>
  <PresentationFormat>On-screen Show (4:3)</PresentationFormat>
  <Paragraphs>395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ＭＳ Ｐゴシック</vt:lpstr>
      <vt:lpstr>Adobe Gothic Std B</vt:lpstr>
      <vt:lpstr>Arial</vt:lpstr>
      <vt:lpstr>Arial Narrow</vt:lpstr>
      <vt:lpstr>Cambria</vt:lpstr>
      <vt:lpstr>HelveticaNeueLT Pro 55 Roman</vt:lpstr>
      <vt:lpstr>HelveticaNeueLT Pro 65 Md</vt:lpstr>
      <vt:lpstr>Times</vt:lpstr>
      <vt:lpstr>Times New Roman</vt:lpstr>
      <vt:lpstr>4_Coursenotes_2015</vt:lpstr>
      <vt:lpstr>WORKSHOP </vt:lpstr>
      <vt:lpstr>PowerPoint Presentation</vt:lpstr>
      <vt:lpstr>PowerPoint Presentation</vt:lpstr>
      <vt:lpstr>PowerPoint Presentation</vt:lpstr>
      <vt:lpstr>PowerPoint Presentation</vt:lpstr>
      <vt:lpstr>Step 1. Create a New Database</vt:lpstr>
      <vt:lpstr>Step 2. Play Session File</vt:lpstr>
      <vt:lpstr>Step 3. Review the Model Boundary Conditions</vt:lpstr>
      <vt:lpstr>Step 4. Review the Contact Bodies in the Model</vt:lpstr>
      <vt:lpstr>Step 5. Review the Model Material</vt:lpstr>
      <vt:lpstr>Step 6. Create the Contact Pairs</vt:lpstr>
      <vt:lpstr>Step 6. Create the Contact Pairs (Cont.)</vt:lpstr>
      <vt:lpstr>Step 7. Post a New Group</vt:lpstr>
      <vt:lpstr>Step 8. Define Crack and Setup VCCT Parameters</vt:lpstr>
      <vt:lpstr>Step 8. Define Crack and Setup VCCT Parameters (Cont.)</vt:lpstr>
      <vt:lpstr>Step 8. Define Crack and Setup VCCT Parameters (Cont.)</vt:lpstr>
      <vt:lpstr>Step 9. Set up the Analysis Job</vt:lpstr>
      <vt:lpstr>Step 9. Set up the Analysis Job (Cont.)</vt:lpstr>
      <vt:lpstr>Step 9. Set up the Analysis Job (Cont.)</vt:lpstr>
      <vt:lpstr>Step 9. Set up the Analysis Job (Cont.)</vt:lpstr>
      <vt:lpstr>Step 9. Set up the Analysis Job (Cont.)</vt:lpstr>
      <vt:lpstr>Step 10. Review the sts File </vt:lpstr>
      <vt:lpstr>Step 11. Attach OP2 Results File</vt:lpstr>
      <vt:lpstr>Step 12. Plot Contact Status</vt:lpstr>
      <vt:lpstr>Step 12. Plot Contact Status (Cont.)</vt:lpstr>
      <vt:lpstr>Step 12. Plot Contact Status (Cont.)</vt:lpstr>
      <vt:lpstr>Step 12. Plot Contact Status (Cont.)</vt:lpstr>
      <vt:lpstr>Step 13. Graph Load-Deflection Curve</vt:lpstr>
      <vt:lpstr>Step 13. Graph Load-Deflection Curve (Cont.)</vt:lpstr>
      <vt:lpstr>Step 13. Graph Load-Deflection Curve (Cont.)</vt:lpstr>
      <vt:lpstr>Step 13. Graph Load-Deflection Curve (Cont.)</vt:lpstr>
    </vt:vector>
  </TitlesOfParts>
  <Company>MSC.Software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timmerma</dc:creator>
  <cp:lastModifiedBy>Sameer Bichitkar</cp:lastModifiedBy>
  <cp:revision>2110</cp:revision>
  <dcterms:created xsi:type="dcterms:W3CDTF">2001-04-23T21:00:43Z</dcterms:created>
  <dcterms:modified xsi:type="dcterms:W3CDTF">2019-05-24T13:37:06Z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